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32" r:id="rId3"/>
    <p:sldId id="333" r:id="rId4"/>
    <p:sldId id="334" r:id="rId5"/>
    <p:sldId id="335" r:id="rId6"/>
    <p:sldId id="336" r:id="rId7"/>
    <p:sldId id="337" r:id="rId8"/>
    <p:sldId id="338" r:id="rId9"/>
    <p:sldId id="339" r:id="rId10"/>
    <p:sldId id="340" r:id="rId11"/>
    <p:sldId id="341" r:id="rId12"/>
    <p:sldId id="342" r:id="rId13"/>
    <p:sldId id="343" r:id="rId14"/>
    <p:sldId id="344" r:id="rId15"/>
    <p:sldId id="345" r:id="rId16"/>
    <p:sldId id="346" r:id="rId17"/>
    <p:sldId id="347" r:id="rId18"/>
    <p:sldId id="348" r:id="rId19"/>
    <p:sldId id="349" r:id="rId20"/>
    <p:sldId id="350"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5" r:id="rId40"/>
    <p:sldId id="284" r:id="rId41"/>
    <p:sldId id="286" r:id="rId42"/>
    <p:sldId id="287" r:id="rId43"/>
    <p:sldId id="288" r:id="rId44"/>
    <p:sldId id="289" r:id="rId45"/>
    <p:sldId id="290" r:id="rId46"/>
    <p:sldId id="257" r:id="rId47"/>
    <p:sldId id="261" r:id="rId48"/>
    <p:sldId id="262" r:id="rId49"/>
    <p:sldId id="263" r:id="rId50"/>
    <p:sldId id="264" r:id="rId51"/>
    <p:sldId id="265" r:id="rId52"/>
    <p:sldId id="260" r:id="rId53"/>
    <p:sldId id="258" r:id="rId54"/>
    <p:sldId id="259" r:id="rId55"/>
    <p:sldId id="291" r:id="rId56"/>
    <p:sldId id="292" r:id="rId57"/>
    <p:sldId id="293" r:id="rId58"/>
    <p:sldId id="294" r:id="rId59"/>
    <p:sldId id="295" r:id="rId60"/>
    <p:sldId id="296" r:id="rId61"/>
    <p:sldId id="297" r:id="rId62"/>
    <p:sldId id="298" r:id="rId63"/>
    <p:sldId id="299" r:id="rId64"/>
    <p:sldId id="300" r:id="rId65"/>
    <p:sldId id="301" r:id="rId66"/>
    <p:sldId id="302" r:id="rId67"/>
    <p:sldId id="303" r:id="rId68"/>
    <p:sldId id="304" r:id="rId69"/>
    <p:sldId id="305" r:id="rId70"/>
    <p:sldId id="306" r:id="rId71"/>
    <p:sldId id="307" r:id="rId72"/>
    <p:sldId id="308" r:id="rId73"/>
    <p:sldId id="309" r:id="rId74"/>
    <p:sldId id="310" r:id="rId75"/>
    <p:sldId id="311" r:id="rId76"/>
    <p:sldId id="312" r:id="rId77"/>
    <p:sldId id="313" r:id="rId78"/>
    <p:sldId id="314" r:id="rId79"/>
    <p:sldId id="315" r:id="rId80"/>
    <p:sldId id="316" r:id="rId81"/>
    <p:sldId id="317" r:id="rId82"/>
    <p:sldId id="318" r:id="rId83"/>
    <p:sldId id="319" r:id="rId84"/>
    <p:sldId id="320" r:id="rId85"/>
    <p:sldId id="321" r:id="rId86"/>
    <p:sldId id="322" r:id="rId87"/>
    <p:sldId id="323" r:id="rId88"/>
    <p:sldId id="324" r:id="rId89"/>
    <p:sldId id="325" r:id="rId90"/>
    <p:sldId id="326" r:id="rId91"/>
    <p:sldId id="327" r:id="rId92"/>
    <p:sldId id="328" r:id="rId93"/>
    <p:sldId id="329" r:id="rId94"/>
    <p:sldId id="330" r:id="rId95"/>
    <p:sldId id="331" r:id="rId96"/>
    <p:sldId id="357" r:id="rId97"/>
    <p:sldId id="358" r:id="rId98"/>
    <p:sldId id="359" r:id="rId99"/>
    <p:sldId id="399" r:id="rId100"/>
    <p:sldId id="400" r:id="rId101"/>
    <p:sldId id="401" r:id="rId102"/>
    <p:sldId id="402" r:id="rId103"/>
    <p:sldId id="351" r:id="rId104"/>
    <p:sldId id="352" r:id="rId105"/>
    <p:sldId id="353" r:id="rId106"/>
    <p:sldId id="354" r:id="rId107"/>
    <p:sldId id="355" r:id="rId108"/>
    <p:sldId id="356"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3" r:id="rId122"/>
    <p:sldId id="374" r:id="rId123"/>
    <p:sldId id="375" r:id="rId124"/>
    <p:sldId id="376" r:id="rId125"/>
    <p:sldId id="377" r:id="rId126"/>
    <p:sldId id="378" r:id="rId127"/>
    <p:sldId id="379" r:id="rId128"/>
    <p:sldId id="380" r:id="rId129"/>
    <p:sldId id="381" r:id="rId130"/>
    <p:sldId id="382" r:id="rId131"/>
    <p:sldId id="383" r:id="rId132"/>
    <p:sldId id="384" r:id="rId133"/>
    <p:sldId id="385" r:id="rId134"/>
    <p:sldId id="386" r:id="rId135"/>
    <p:sldId id="387" r:id="rId136"/>
    <p:sldId id="388" r:id="rId137"/>
    <p:sldId id="390" r:id="rId138"/>
    <p:sldId id="389" r:id="rId139"/>
    <p:sldId id="391" r:id="rId140"/>
    <p:sldId id="395" r:id="rId141"/>
    <p:sldId id="396" r:id="rId142"/>
    <p:sldId id="398" r:id="rId143"/>
    <p:sldId id="397" r:id="rId144"/>
    <p:sldId id="394" r:id="rId1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69" d="100"/>
          <a:sy n="69" d="100"/>
        </p:scale>
        <p:origin x="76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tableStyles" Target="tableStyles.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s>
</file>

<file path=ppt/media/image1.jpg>
</file>

<file path=ppt/media/image15.png>
</file>

<file path=ppt/media/image2.png>
</file>

<file path=ppt/media/image22.png>
</file>

<file path=ppt/media/image38.png>
</file>

<file path=ppt/media/image5.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73.png>
</file>

<file path=ppt/media/image78.png>
</file>

<file path=ppt/media/image79.png>
</file>

<file path=ppt/media/image80.png>
</file>

<file path=ppt/media/image8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C73FB-2D72-9945-BF45-5347690BBEBB}"/>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93C615-989D-9D44-8501-FCE01FCEDC6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9E5F24-53F9-054C-A9F8-3DCFACAB9877}"/>
              </a:ext>
            </a:extLst>
          </p:cNvPr>
          <p:cNvSpPr>
            <a:spLocks noGrp="1"/>
          </p:cNvSpPr>
          <p:nvPr>
            <p:ph type="dt" sz="half" idx="10"/>
          </p:nvPr>
        </p:nvSpPr>
        <p:spPr>
          <a:xfrm>
            <a:off x="838200" y="6356350"/>
            <a:ext cx="2743200" cy="365125"/>
          </a:xfrm>
          <a:prstGeom prst="rect">
            <a:avLst/>
          </a:prstGeom>
        </p:spPr>
        <p:txBody>
          <a:bodyPr/>
          <a:lstStyle/>
          <a:p>
            <a:fld id="{7244619A-E5F7-47B5-9A64-61A87378D361}" type="datetimeFigureOut">
              <a:rPr lang="en-US" smtClean="0"/>
              <a:t>9/27/2023</a:t>
            </a:fld>
            <a:endParaRPr lang="en-US"/>
          </a:p>
        </p:txBody>
      </p:sp>
      <p:sp>
        <p:nvSpPr>
          <p:cNvPr id="5" name="Footer Placeholder 4">
            <a:extLst>
              <a:ext uri="{FF2B5EF4-FFF2-40B4-BE49-F238E27FC236}">
                <a16:creationId xmlns:a16="http://schemas.microsoft.com/office/drawing/2014/main" id="{69BE7FB8-C70E-584A-A086-8852BD63952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755C156-1A78-7A4C-AB86-BCA1B1785D83}"/>
              </a:ext>
            </a:extLst>
          </p:cNvPr>
          <p:cNvSpPr>
            <a:spLocks noGrp="1"/>
          </p:cNvSpPr>
          <p:nvPr>
            <p:ph type="sldNum" sz="quarter" idx="12"/>
          </p:nvPr>
        </p:nvSpPr>
        <p:spPr>
          <a:xfrm>
            <a:off x="8610600" y="6356350"/>
            <a:ext cx="2743200" cy="365125"/>
          </a:xfrm>
          <a:prstGeom prst="rect">
            <a:avLst/>
          </a:prstGeom>
        </p:spPr>
        <p:txBody>
          <a:bodyPr/>
          <a:lstStyle/>
          <a:p>
            <a:fld id="{96E4024F-55B9-4051-9A27-6C219E51C774}" type="slidenum">
              <a:rPr lang="en-US" smtClean="0"/>
              <a:t>‹#›</a:t>
            </a:fld>
            <a:endParaRPr lang="en-US"/>
          </a:p>
        </p:txBody>
      </p:sp>
    </p:spTree>
    <p:extLst>
      <p:ext uri="{BB962C8B-B14F-4D97-AF65-F5344CB8AC3E}">
        <p14:creationId xmlns:p14="http://schemas.microsoft.com/office/powerpoint/2010/main" val="370941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3728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7244619A-E5F7-47B5-9A64-61A87378D361}" type="datetimeFigureOut">
              <a:rPr lang="en-US" smtClean="0"/>
              <a:t>9/27/2023</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96E4024F-55B9-4051-9A27-6C219E51C774}" type="slidenum">
              <a:rPr lang="en-US" smtClean="0"/>
              <a:t>‹#›</a:t>
            </a:fld>
            <a:endParaRPr lang="en-US"/>
          </a:p>
        </p:txBody>
      </p:sp>
    </p:spTree>
    <p:extLst>
      <p:ext uri="{BB962C8B-B14F-4D97-AF65-F5344CB8AC3E}">
        <p14:creationId xmlns:p14="http://schemas.microsoft.com/office/powerpoint/2010/main" val="343292828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2C0DC26-5D78-6140-BF89-41378C4365C1}"/>
              </a:ext>
            </a:extLst>
          </p:cNvPr>
          <p:cNvSpPr/>
          <p:nvPr/>
        </p:nvSpPr>
        <p:spPr>
          <a:xfrm>
            <a:off x="98853" y="86497"/>
            <a:ext cx="11998411" cy="6685005"/>
          </a:xfrm>
          <a:prstGeom prst="rect">
            <a:avLst/>
          </a:prstGeom>
          <a:noFill/>
          <a:ln w="28575">
            <a:solidFill>
              <a:srgbClr val="46B0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picture containing text, clipart&#10;&#10;Description automatically generated">
            <a:extLst>
              <a:ext uri="{FF2B5EF4-FFF2-40B4-BE49-F238E27FC236}">
                <a16:creationId xmlns:a16="http://schemas.microsoft.com/office/drawing/2014/main" id="{C5EF86C0-A360-484B-B595-7CC69137B538}"/>
              </a:ext>
            </a:extLst>
          </p:cNvPr>
          <p:cNvPicPr>
            <a:picLocks noChangeAspect="1"/>
          </p:cNvPicPr>
          <p:nvPr/>
        </p:nvPicPr>
        <p:blipFill rotWithShape="1">
          <a:blip r:embed="rId5"/>
          <a:srcRect t="12813" r="7454"/>
          <a:stretch/>
        </p:blipFill>
        <p:spPr>
          <a:xfrm>
            <a:off x="10718090" y="127821"/>
            <a:ext cx="1336257" cy="540774"/>
          </a:xfrm>
          <a:prstGeom prst="rect">
            <a:avLst/>
          </a:prstGeom>
        </p:spPr>
      </p:pic>
    </p:spTree>
    <p:extLst>
      <p:ext uri="{BB962C8B-B14F-4D97-AF65-F5344CB8AC3E}">
        <p14:creationId xmlns:p14="http://schemas.microsoft.com/office/powerpoint/2010/main" val="17033099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70.emf"/><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74.emf"/><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81.emf"/><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82.emf"/><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image" Target="../media/image83.emf"/><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image" Target="../media/image84.emf"/><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85.emf"/><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86.emf"/><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image" Target="../media/image87.emf"/><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image" Target="../media/image89.emf"/><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image" Target="../media/image90.emf"/><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image" Target="../media/image91.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6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B237C-ABD5-8C23-403A-691AF799839C}"/>
              </a:ext>
            </a:extLst>
          </p:cNvPr>
          <p:cNvSpPr>
            <a:spLocks noGrp="1"/>
          </p:cNvSpPr>
          <p:nvPr>
            <p:ph type="ctrTitle"/>
          </p:nvPr>
        </p:nvSpPr>
        <p:spPr/>
        <p:txBody>
          <a:bodyPr/>
          <a:lstStyle/>
          <a:p>
            <a:r>
              <a:rPr lang="en-US" dirty="0"/>
              <a:t>UNIT 2</a:t>
            </a:r>
          </a:p>
        </p:txBody>
      </p:sp>
      <p:sp>
        <p:nvSpPr>
          <p:cNvPr id="3" name="Subtitle 2">
            <a:extLst>
              <a:ext uri="{FF2B5EF4-FFF2-40B4-BE49-F238E27FC236}">
                <a16:creationId xmlns:a16="http://schemas.microsoft.com/office/drawing/2014/main" id="{7748E9A6-1925-C9C9-A1BE-49AF5375E57D}"/>
              </a:ext>
            </a:extLst>
          </p:cNvPr>
          <p:cNvSpPr>
            <a:spLocks noGrp="1"/>
          </p:cNvSpPr>
          <p:nvPr>
            <p:ph type="subTitle" idx="1"/>
          </p:nvPr>
        </p:nvSpPr>
        <p:spPr/>
        <p:txBody>
          <a:bodyPr/>
          <a:lstStyle/>
          <a:p>
            <a:r>
              <a:rPr lang="en-US" dirty="0"/>
              <a:t>Knowledge Representation and </a:t>
            </a:r>
            <a:r>
              <a:rPr lang="en-US"/>
              <a:t>Logic Programming</a:t>
            </a:r>
            <a:endParaRPr lang="en-US" dirty="0"/>
          </a:p>
        </p:txBody>
      </p:sp>
    </p:spTree>
    <p:extLst>
      <p:ext uri="{BB962C8B-B14F-4D97-AF65-F5344CB8AC3E}">
        <p14:creationId xmlns:p14="http://schemas.microsoft.com/office/powerpoint/2010/main" val="4051121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D13667-5CB8-DFFB-9AC6-BC05A1D31B28}"/>
              </a:ext>
            </a:extLst>
          </p:cNvPr>
          <p:cNvPicPr>
            <a:picLocks noChangeAspect="1"/>
          </p:cNvPicPr>
          <p:nvPr/>
        </p:nvPicPr>
        <p:blipFill>
          <a:blip r:embed="rId2"/>
          <a:stretch>
            <a:fillRect/>
          </a:stretch>
        </p:blipFill>
        <p:spPr>
          <a:xfrm>
            <a:off x="656459" y="758354"/>
            <a:ext cx="10879082" cy="5341292"/>
          </a:xfrm>
          <a:prstGeom prst="rect">
            <a:avLst/>
          </a:prstGeom>
        </p:spPr>
      </p:pic>
    </p:spTree>
    <p:extLst>
      <p:ext uri="{BB962C8B-B14F-4D97-AF65-F5344CB8AC3E}">
        <p14:creationId xmlns:p14="http://schemas.microsoft.com/office/powerpoint/2010/main" val="350886290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193019-2144-21BD-9B46-17D1B15BAEEC}"/>
              </a:ext>
            </a:extLst>
          </p:cNvPr>
          <p:cNvPicPr>
            <a:picLocks noChangeAspect="1"/>
          </p:cNvPicPr>
          <p:nvPr/>
        </p:nvPicPr>
        <p:blipFill>
          <a:blip r:embed="rId2"/>
          <a:stretch>
            <a:fillRect/>
          </a:stretch>
        </p:blipFill>
        <p:spPr>
          <a:xfrm>
            <a:off x="969818" y="808578"/>
            <a:ext cx="10002982" cy="5240844"/>
          </a:xfrm>
          <a:prstGeom prst="rect">
            <a:avLst/>
          </a:prstGeom>
        </p:spPr>
      </p:pic>
    </p:spTree>
    <p:extLst>
      <p:ext uri="{BB962C8B-B14F-4D97-AF65-F5344CB8AC3E}">
        <p14:creationId xmlns:p14="http://schemas.microsoft.com/office/powerpoint/2010/main" val="68839029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C76A09-B9E1-CB2A-FC40-87ED0A843129}"/>
              </a:ext>
            </a:extLst>
          </p:cNvPr>
          <p:cNvPicPr>
            <a:picLocks noChangeAspect="1"/>
          </p:cNvPicPr>
          <p:nvPr/>
        </p:nvPicPr>
        <p:blipFill>
          <a:blip r:embed="rId2"/>
          <a:stretch>
            <a:fillRect/>
          </a:stretch>
        </p:blipFill>
        <p:spPr>
          <a:xfrm>
            <a:off x="623454" y="538669"/>
            <a:ext cx="10945091" cy="5780662"/>
          </a:xfrm>
          <a:prstGeom prst="rect">
            <a:avLst/>
          </a:prstGeom>
        </p:spPr>
      </p:pic>
    </p:spTree>
    <p:extLst>
      <p:ext uri="{BB962C8B-B14F-4D97-AF65-F5344CB8AC3E}">
        <p14:creationId xmlns:p14="http://schemas.microsoft.com/office/powerpoint/2010/main" val="161989462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A8E376-A999-984F-8995-354651954CA0}"/>
              </a:ext>
            </a:extLst>
          </p:cNvPr>
          <p:cNvPicPr>
            <a:picLocks noChangeAspect="1"/>
          </p:cNvPicPr>
          <p:nvPr/>
        </p:nvPicPr>
        <p:blipFill>
          <a:blip r:embed="rId2"/>
          <a:stretch>
            <a:fillRect/>
          </a:stretch>
        </p:blipFill>
        <p:spPr>
          <a:xfrm>
            <a:off x="443713" y="1578552"/>
            <a:ext cx="11304573" cy="1428750"/>
          </a:xfrm>
          <a:prstGeom prst="rect">
            <a:avLst/>
          </a:prstGeom>
        </p:spPr>
      </p:pic>
    </p:spTree>
    <p:extLst>
      <p:ext uri="{BB962C8B-B14F-4D97-AF65-F5344CB8AC3E}">
        <p14:creationId xmlns:p14="http://schemas.microsoft.com/office/powerpoint/2010/main" val="18032864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250830-E237-A0A4-6498-E8AF90C86DC2}"/>
              </a:ext>
            </a:extLst>
          </p:cNvPr>
          <p:cNvSpPr txBox="1"/>
          <p:nvPr/>
        </p:nvSpPr>
        <p:spPr>
          <a:xfrm>
            <a:off x="374073" y="360218"/>
            <a:ext cx="4932218" cy="369332"/>
          </a:xfrm>
          <a:prstGeom prst="rect">
            <a:avLst/>
          </a:prstGeom>
          <a:noFill/>
        </p:spPr>
        <p:txBody>
          <a:bodyPr wrap="square" rtlCol="0">
            <a:spAutoFit/>
          </a:bodyPr>
          <a:lstStyle/>
          <a:p>
            <a:r>
              <a:rPr lang="en-US" b="1" dirty="0">
                <a:solidFill>
                  <a:schemeClr val="accent1"/>
                </a:solidFill>
              </a:rPr>
              <a:t>Resolution method in AI</a:t>
            </a:r>
          </a:p>
        </p:txBody>
      </p:sp>
      <p:sp>
        <p:nvSpPr>
          <p:cNvPr id="4" name="TextBox 3">
            <a:extLst>
              <a:ext uri="{FF2B5EF4-FFF2-40B4-BE49-F238E27FC236}">
                <a16:creationId xmlns:a16="http://schemas.microsoft.com/office/drawing/2014/main" id="{3596C716-723E-077C-E19A-122E1502A317}"/>
              </a:ext>
            </a:extLst>
          </p:cNvPr>
          <p:cNvSpPr txBox="1"/>
          <p:nvPr/>
        </p:nvSpPr>
        <p:spPr>
          <a:xfrm>
            <a:off x="374073" y="971279"/>
            <a:ext cx="11637818" cy="2308324"/>
          </a:xfrm>
          <a:prstGeom prst="rect">
            <a:avLst/>
          </a:prstGeom>
          <a:noFill/>
        </p:spPr>
        <p:txBody>
          <a:bodyPr wrap="square">
            <a:spAutoFit/>
          </a:bodyPr>
          <a:lstStyle/>
          <a:p>
            <a:pPr algn="just"/>
            <a:r>
              <a:rPr lang="en-US" dirty="0"/>
              <a:t>Resolution method is an inference rule that is used in both Propositional as well as First-order Predicate Logic in different ways. This method is basically used for proving the satisfiability of a sentence. In the resolution method, we use the Proof by Refutation technique to prove the given statement. </a:t>
            </a:r>
          </a:p>
          <a:p>
            <a:pPr algn="just"/>
            <a:endParaRPr lang="en-US" dirty="0"/>
          </a:p>
          <a:p>
            <a:pPr algn="just"/>
            <a:r>
              <a:rPr lang="en-US" dirty="0"/>
              <a:t>The key idea for the resolution method is to use the knowledge base and negated goal to obtain null clause (which indicates contradiction). The resolution method is also called Proof by Refutation. Since the knowledge base itself is consistent, the contradiction must be introduced by a negated goal. As a result, we have to conclude that the original goal is true.</a:t>
            </a:r>
          </a:p>
        </p:txBody>
      </p:sp>
      <p:sp>
        <p:nvSpPr>
          <p:cNvPr id="6" name="TextBox 5">
            <a:extLst>
              <a:ext uri="{FF2B5EF4-FFF2-40B4-BE49-F238E27FC236}">
                <a16:creationId xmlns:a16="http://schemas.microsoft.com/office/drawing/2014/main" id="{F232801A-78BC-7820-37A9-2F8386B5D44D}"/>
              </a:ext>
            </a:extLst>
          </p:cNvPr>
          <p:cNvSpPr txBox="1"/>
          <p:nvPr/>
        </p:nvSpPr>
        <p:spPr>
          <a:xfrm>
            <a:off x="263236" y="3279603"/>
            <a:ext cx="11928764" cy="3416320"/>
          </a:xfrm>
          <a:prstGeom prst="rect">
            <a:avLst/>
          </a:prstGeom>
          <a:noFill/>
        </p:spPr>
        <p:txBody>
          <a:bodyPr wrap="square">
            <a:spAutoFit/>
          </a:bodyPr>
          <a:lstStyle/>
          <a:p>
            <a:r>
              <a:rPr lang="en-US" b="1" dirty="0">
                <a:solidFill>
                  <a:schemeClr val="accent1"/>
                </a:solidFill>
              </a:rPr>
              <a:t>Resolution Method in Propositional Logic</a:t>
            </a:r>
          </a:p>
          <a:p>
            <a:r>
              <a:rPr lang="en-US" dirty="0"/>
              <a:t>In propositional logic, the resolution method is the only inference rule which gives a new clause when two or more clauses are coupled together.</a:t>
            </a:r>
          </a:p>
          <a:p>
            <a:endParaRPr lang="en-US" dirty="0"/>
          </a:p>
          <a:p>
            <a:r>
              <a:rPr lang="en-US" dirty="0"/>
              <a:t>Using propositional resolution, it becomes easy to make a theorem prover sound and complete for all.</a:t>
            </a:r>
          </a:p>
          <a:p>
            <a:endParaRPr lang="en-US" dirty="0"/>
          </a:p>
          <a:p>
            <a:r>
              <a:rPr lang="en-US" dirty="0"/>
              <a:t>The process followed to convert the propositional logic into a resolution method contains the following steps:</a:t>
            </a:r>
          </a:p>
          <a:p>
            <a:endParaRPr lang="en-US" dirty="0"/>
          </a:p>
          <a:p>
            <a:pPr marL="285750" indent="-285750">
              <a:buFont typeface="Arial" panose="020B0604020202020204" pitchFamily="34" charset="0"/>
              <a:buChar char="•"/>
            </a:pPr>
            <a:r>
              <a:rPr lang="en-US" dirty="0"/>
              <a:t>Convert the given axiom into clausal form, i.e., disjunction form.</a:t>
            </a:r>
          </a:p>
          <a:p>
            <a:pPr marL="285750" indent="-285750">
              <a:buFont typeface="Arial" panose="020B0604020202020204" pitchFamily="34" charset="0"/>
              <a:buChar char="•"/>
            </a:pPr>
            <a:r>
              <a:rPr lang="en-US" dirty="0"/>
              <a:t>Apply and prove the given goal using the negation rule.</a:t>
            </a:r>
          </a:p>
          <a:p>
            <a:pPr marL="285750" indent="-285750">
              <a:buFont typeface="Arial" panose="020B0604020202020204" pitchFamily="34" charset="0"/>
              <a:buChar char="•"/>
            </a:pPr>
            <a:r>
              <a:rPr lang="en-US" dirty="0"/>
              <a:t>Use those literals which are needed to prove.</a:t>
            </a:r>
          </a:p>
          <a:p>
            <a:pPr marL="285750" indent="-285750">
              <a:buFont typeface="Arial" panose="020B0604020202020204" pitchFamily="34" charset="0"/>
              <a:buChar char="•"/>
            </a:pPr>
            <a:r>
              <a:rPr lang="en-US" dirty="0"/>
              <a:t>Solve the clauses together and achieve the goal.</a:t>
            </a:r>
          </a:p>
        </p:txBody>
      </p:sp>
    </p:spTree>
    <p:extLst>
      <p:ext uri="{BB962C8B-B14F-4D97-AF65-F5344CB8AC3E}">
        <p14:creationId xmlns:p14="http://schemas.microsoft.com/office/powerpoint/2010/main" val="263920408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6A8AEC-C760-A448-7F69-1ECF52C4ADDD}"/>
              </a:ext>
            </a:extLst>
          </p:cNvPr>
          <p:cNvSpPr txBox="1"/>
          <p:nvPr/>
        </p:nvSpPr>
        <p:spPr>
          <a:xfrm>
            <a:off x="304800" y="376949"/>
            <a:ext cx="11471564" cy="2862322"/>
          </a:xfrm>
          <a:prstGeom prst="rect">
            <a:avLst/>
          </a:prstGeom>
          <a:noFill/>
        </p:spPr>
        <p:txBody>
          <a:bodyPr wrap="square">
            <a:spAutoFit/>
          </a:bodyPr>
          <a:lstStyle/>
          <a:p>
            <a:r>
              <a:rPr lang="en-US" b="1" dirty="0">
                <a:solidFill>
                  <a:schemeClr val="accent1"/>
                </a:solidFill>
              </a:rPr>
              <a:t>Conjunctive Normal Form (CNF)</a:t>
            </a:r>
          </a:p>
          <a:p>
            <a:endParaRPr lang="en-US" dirty="0"/>
          </a:p>
          <a:p>
            <a:r>
              <a:rPr lang="en-US" dirty="0"/>
              <a:t>In propositional logic, the resolution method is applied only to those clauses which are disjunctions of literals. There are the following steps used to convert into CNF:</a:t>
            </a:r>
          </a:p>
          <a:p>
            <a:endParaRPr lang="en-US" dirty="0"/>
          </a:p>
          <a:p>
            <a:r>
              <a:rPr lang="en-US" dirty="0"/>
              <a:t>1) Eliminate bi-conditional implication by replacing A ? B with (A ? B) ? (B ?A)</a:t>
            </a:r>
          </a:p>
          <a:p>
            <a:endParaRPr lang="en-US" dirty="0"/>
          </a:p>
          <a:p>
            <a:r>
              <a:rPr lang="en-US" dirty="0"/>
              <a:t>2) Eliminate implication by replacing A  ?   B with ¬A V B.</a:t>
            </a:r>
          </a:p>
          <a:p>
            <a:endParaRPr lang="en-US" dirty="0"/>
          </a:p>
          <a:p>
            <a:r>
              <a:rPr lang="en-US" dirty="0"/>
              <a:t>3) In CNF, negation(¬) appears only in literals, therefore we move it inwards as:</a:t>
            </a:r>
          </a:p>
        </p:txBody>
      </p:sp>
      <p:sp>
        <p:nvSpPr>
          <p:cNvPr id="5" name="TextBox 4">
            <a:extLst>
              <a:ext uri="{FF2B5EF4-FFF2-40B4-BE49-F238E27FC236}">
                <a16:creationId xmlns:a16="http://schemas.microsoft.com/office/drawing/2014/main" id="{C2C0BEED-AB2B-1BDA-52B0-DE2279C5FD04}"/>
              </a:ext>
            </a:extLst>
          </p:cNvPr>
          <p:cNvSpPr txBox="1"/>
          <p:nvPr/>
        </p:nvSpPr>
        <p:spPr>
          <a:xfrm>
            <a:off x="3048000" y="3429000"/>
            <a:ext cx="6096000" cy="923330"/>
          </a:xfrm>
          <a:prstGeom prst="rect">
            <a:avLst/>
          </a:prstGeom>
          <a:noFill/>
        </p:spPr>
        <p:txBody>
          <a:bodyPr wrap="square">
            <a:spAutoFit/>
          </a:bodyPr>
          <a:lstStyle/>
          <a:p>
            <a:r>
              <a:rPr lang="en-US" b="1" dirty="0">
                <a:solidFill>
                  <a:schemeClr val="accent1"/>
                </a:solidFill>
              </a:rPr>
              <a:t>¬ ( ¬A) ? A (double-negation elimination</a:t>
            </a:r>
          </a:p>
          <a:p>
            <a:r>
              <a:rPr lang="en-US" b="1" dirty="0">
                <a:solidFill>
                  <a:schemeClr val="accent1"/>
                </a:solidFill>
              </a:rPr>
              <a:t>¬ (A ? B) ? ( ¬A V ¬B) (De Morgan)</a:t>
            </a:r>
          </a:p>
          <a:p>
            <a:r>
              <a:rPr lang="en-US" b="1" dirty="0">
                <a:solidFill>
                  <a:schemeClr val="accent1"/>
                </a:solidFill>
              </a:rPr>
              <a:t>¬(A V B) ? ( ¬A ? ¬B) (De Morgan)</a:t>
            </a:r>
          </a:p>
        </p:txBody>
      </p:sp>
      <p:sp>
        <p:nvSpPr>
          <p:cNvPr id="7" name="TextBox 6">
            <a:extLst>
              <a:ext uri="{FF2B5EF4-FFF2-40B4-BE49-F238E27FC236}">
                <a16:creationId xmlns:a16="http://schemas.microsoft.com/office/drawing/2014/main" id="{B846E04E-8711-B6B7-35B4-08FCA3FC09AA}"/>
              </a:ext>
            </a:extLst>
          </p:cNvPr>
          <p:cNvSpPr txBox="1"/>
          <p:nvPr/>
        </p:nvSpPr>
        <p:spPr>
          <a:xfrm>
            <a:off x="207817" y="4726725"/>
            <a:ext cx="11817927" cy="1477328"/>
          </a:xfrm>
          <a:prstGeom prst="rect">
            <a:avLst/>
          </a:prstGeom>
          <a:noFill/>
        </p:spPr>
        <p:txBody>
          <a:bodyPr wrap="square">
            <a:spAutoFit/>
          </a:bodyPr>
          <a:lstStyle/>
          <a:p>
            <a:r>
              <a:rPr lang="en-US" dirty="0"/>
              <a:t>Finally, using distributive law on the sentences, and form the CNF as:</a:t>
            </a:r>
          </a:p>
          <a:p>
            <a:endParaRPr lang="en-US" dirty="0"/>
          </a:p>
          <a:p>
            <a:pPr algn="ctr"/>
            <a:r>
              <a:rPr lang="en-US" b="1" dirty="0"/>
              <a:t>(A1 V B1) ? (A2 V B2) ? ….  ? (An V Bn).</a:t>
            </a:r>
          </a:p>
          <a:p>
            <a:endParaRPr lang="en-US" dirty="0"/>
          </a:p>
          <a:p>
            <a:r>
              <a:rPr lang="en-US" b="1" dirty="0">
                <a:solidFill>
                  <a:schemeClr val="accent1"/>
                </a:solidFill>
              </a:rPr>
              <a:t>Note: CNF can also be described as AND of ORS</a:t>
            </a:r>
          </a:p>
        </p:txBody>
      </p:sp>
    </p:spTree>
    <p:extLst>
      <p:ext uri="{BB962C8B-B14F-4D97-AF65-F5344CB8AC3E}">
        <p14:creationId xmlns:p14="http://schemas.microsoft.com/office/powerpoint/2010/main" val="377727130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C76EAC-D931-F361-A2DE-431C1BFF1FA6}"/>
              </a:ext>
            </a:extLst>
          </p:cNvPr>
          <p:cNvSpPr txBox="1"/>
          <p:nvPr/>
        </p:nvSpPr>
        <p:spPr>
          <a:xfrm>
            <a:off x="221672" y="487556"/>
            <a:ext cx="11249891" cy="1754326"/>
          </a:xfrm>
          <a:prstGeom prst="rect">
            <a:avLst/>
          </a:prstGeom>
          <a:noFill/>
        </p:spPr>
        <p:txBody>
          <a:bodyPr wrap="square">
            <a:spAutoFit/>
          </a:bodyPr>
          <a:lstStyle/>
          <a:p>
            <a:r>
              <a:rPr lang="en-US" dirty="0"/>
              <a:t>Disjunctive Normal Form (DNF)</a:t>
            </a:r>
          </a:p>
          <a:p>
            <a:r>
              <a:rPr lang="en-US" dirty="0"/>
              <a:t>This is a reverse approach of CNF. The process is like CNF with the following difference:</a:t>
            </a:r>
          </a:p>
          <a:p>
            <a:endParaRPr lang="en-US" dirty="0"/>
          </a:p>
          <a:p>
            <a:r>
              <a:rPr lang="en-US" dirty="0"/>
              <a:t>(A1? B1) V (A2 ? B2) V…V (An ? Bn). </a:t>
            </a:r>
          </a:p>
          <a:p>
            <a:endParaRPr lang="en-US" dirty="0"/>
          </a:p>
          <a:p>
            <a:r>
              <a:rPr lang="en-US" dirty="0"/>
              <a:t>In DNF, it is OR of ANDS, a sum of products, or a cluster concept, whereas, in CNF, it is ANDs of Ors.</a:t>
            </a:r>
          </a:p>
        </p:txBody>
      </p:sp>
      <p:sp>
        <p:nvSpPr>
          <p:cNvPr id="5" name="TextBox 4">
            <a:extLst>
              <a:ext uri="{FF2B5EF4-FFF2-40B4-BE49-F238E27FC236}">
                <a16:creationId xmlns:a16="http://schemas.microsoft.com/office/drawing/2014/main" id="{90ADD077-A3AA-940D-4D39-2AFA0A02DE3F}"/>
              </a:ext>
            </a:extLst>
          </p:cNvPr>
          <p:cNvSpPr txBox="1"/>
          <p:nvPr/>
        </p:nvSpPr>
        <p:spPr>
          <a:xfrm>
            <a:off x="360217" y="2884438"/>
            <a:ext cx="11651674" cy="3139321"/>
          </a:xfrm>
          <a:prstGeom prst="rect">
            <a:avLst/>
          </a:prstGeom>
          <a:noFill/>
        </p:spPr>
        <p:txBody>
          <a:bodyPr wrap="square">
            <a:spAutoFit/>
          </a:bodyPr>
          <a:lstStyle/>
          <a:p>
            <a:r>
              <a:rPr lang="en-US" b="1" dirty="0">
                <a:solidFill>
                  <a:schemeClr val="accent1"/>
                </a:solidFill>
              </a:rPr>
              <a:t>Example OF Propositional Resolution</a:t>
            </a:r>
          </a:p>
          <a:p>
            <a:r>
              <a:rPr lang="en-US" dirty="0"/>
              <a:t>Consider the following Knowledge Base:</a:t>
            </a:r>
          </a:p>
          <a:p>
            <a:endParaRPr lang="en-US" dirty="0"/>
          </a:p>
          <a:p>
            <a:r>
              <a:rPr lang="en-US" dirty="0"/>
              <a:t>The humidity is high, or the sky is cloudy.</a:t>
            </a:r>
          </a:p>
          <a:p>
            <a:r>
              <a:rPr lang="en-US" dirty="0"/>
              <a:t>If the sky is cloudy, then it will rain.</a:t>
            </a:r>
          </a:p>
          <a:p>
            <a:r>
              <a:rPr lang="en-US" dirty="0"/>
              <a:t>If the humidity is high, then it is hot.</a:t>
            </a:r>
          </a:p>
          <a:p>
            <a:r>
              <a:rPr lang="en-US" dirty="0"/>
              <a:t>It is not hot.</a:t>
            </a:r>
          </a:p>
          <a:p>
            <a:r>
              <a:rPr lang="en-US" dirty="0"/>
              <a:t>Goal: It will rain.</a:t>
            </a:r>
          </a:p>
          <a:p>
            <a:endParaRPr lang="en-US" dirty="0"/>
          </a:p>
          <a:p>
            <a:r>
              <a:rPr lang="en-US" b="1" dirty="0"/>
              <a:t>Use propositional logic and apply the resolution method to prove that the goal is derivable from the given knowledge base.</a:t>
            </a:r>
          </a:p>
        </p:txBody>
      </p:sp>
    </p:spTree>
    <p:extLst>
      <p:ext uri="{BB962C8B-B14F-4D97-AF65-F5344CB8AC3E}">
        <p14:creationId xmlns:p14="http://schemas.microsoft.com/office/powerpoint/2010/main" val="351932193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75783F9-B4BD-5457-70F6-BF7E950A6472}"/>
              </a:ext>
            </a:extLst>
          </p:cNvPr>
          <p:cNvSpPr txBox="1"/>
          <p:nvPr/>
        </p:nvSpPr>
        <p:spPr>
          <a:xfrm>
            <a:off x="498764" y="335845"/>
            <a:ext cx="11526982" cy="6186309"/>
          </a:xfrm>
          <a:prstGeom prst="rect">
            <a:avLst/>
          </a:prstGeom>
          <a:noFill/>
        </p:spPr>
        <p:txBody>
          <a:bodyPr wrap="square">
            <a:spAutoFit/>
          </a:bodyPr>
          <a:lstStyle/>
          <a:p>
            <a:r>
              <a:rPr lang="en-US" dirty="0"/>
              <a:t>Solution: Let’s construct propositions of the given sentences one by one:</a:t>
            </a:r>
          </a:p>
          <a:p>
            <a:endParaRPr lang="en-US" dirty="0"/>
          </a:p>
          <a:p>
            <a:r>
              <a:rPr lang="en-US" dirty="0"/>
              <a:t>Let, P: Humidity is high.</a:t>
            </a:r>
          </a:p>
          <a:p>
            <a:r>
              <a:rPr lang="en-US" dirty="0"/>
              <a:t>                    Q: Sky is cloudy.</a:t>
            </a:r>
          </a:p>
          <a:p>
            <a:endParaRPr lang="en-US" dirty="0"/>
          </a:p>
          <a:p>
            <a:r>
              <a:rPr lang="en-US" dirty="0"/>
              <a:t>It will be represented as P V Q.</a:t>
            </a:r>
          </a:p>
          <a:p>
            <a:endParaRPr lang="en-US" dirty="0"/>
          </a:p>
          <a:p>
            <a:r>
              <a:rPr lang="en-US" dirty="0"/>
              <a:t>2) Q: Sky is cloudy.                      …from(1)</a:t>
            </a:r>
          </a:p>
          <a:p>
            <a:endParaRPr lang="en-US" dirty="0"/>
          </a:p>
          <a:p>
            <a:r>
              <a:rPr lang="en-US" dirty="0"/>
              <a:t>Let, R: It will rain.</a:t>
            </a:r>
          </a:p>
          <a:p>
            <a:endParaRPr lang="en-US" dirty="0"/>
          </a:p>
          <a:p>
            <a:r>
              <a:rPr lang="en-US" dirty="0"/>
              <a:t>It will be represented as b Q ?  R.</a:t>
            </a:r>
          </a:p>
          <a:p>
            <a:endParaRPr lang="en-US" dirty="0"/>
          </a:p>
          <a:p>
            <a:r>
              <a:rPr lang="en-US" dirty="0"/>
              <a:t>3) P: Humidity is high.                 …from(1)</a:t>
            </a:r>
          </a:p>
          <a:p>
            <a:endParaRPr lang="en-US" dirty="0"/>
          </a:p>
          <a:p>
            <a:r>
              <a:rPr lang="en-US" dirty="0"/>
              <a:t>Let, S: It is hot.</a:t>
            </a:r>
          </a:p>
          <a:p>
            <a:endParaRPr lang="en-US" dirty="0"/>
          </a:p>
          <a:p>
            <a:r>
              <a:rPr lang="en-US" dirty="0"/>
              <a:t>It will be represented as P  ?   S.</a:t>
            </a:r>
          </a:p>
          <a:p>
            <a:endParaRPr lang="en-US" dirty="0"/>
          </a:p>
          <a:p>
            <a:r>
              <a:rPr lang="en-US" dirty="0"/>
              <a:t>4) ¬S: It is not hot.</a:t>
            </a:r>
          </a:p>
          <a:p>
            <a:endParaRPr lang="en-US" dirty="0"/>
          </a:p>
          <a:p>
            <a:endParaRPr lang="en-US" dirty="0"/>
          </a:p>
        </p:txBody>
      </p:sp>
    </p:spTree>
    <p:extLst>
      <p:ext uri="{BB962C8B-B14F-4D97-AF65-F5344CB8AC3E}">
        <p14:creationId xmlns:p14="http://schemas.microsoft.com/office/powerpoint/2010/main" val="228489895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20859F-9FE1-8AEE-1772-7EF887A22692}"/>
              </a:ext>
            </a:extLst>
          </p:cNvPr>
          <p:cNvSpPr txBox="1"/>
          <p:nvPr/>
        </p:nvSpPr>
        <p:spPr>
          <a:xfrm>
            <a:off x="651163" y="695328"/>
            <a:ext cx="11374581" cy="1754326"/>
          </a:xfrm>
          <a:prstGeom prst="rect">
            <a:avLst/>
          </a:prstGeom>
          <a:noFill/>
        </p:spPr>
        <p:txBody>
          <a:bodyPr wrap="square">
            <a:spAutoFit/>
          </a:bodyPr>
          <a:lstStyle/>
          <a:p>
            <a:r>
              <a:rPr lang="en-US" b="1" dirty="0"/>
              <a:t>Applying resolution method:</a:t>
            </a:r>
          </a:p>
          <a:p>
            <a:r>
              <a:rPr lang="en-US" dirty="0"/>
              <a:t>In (2), Q ? R will be converted as (¬Q V R)</a:t>
            </a:r>
          </a:p>
          <a:p>
            <a:endParaRPr lang="en-US" dirty="0"/>
          </a:p>
          <a:p>
            <a:r>
              <a:rPr lang="en-US" dirty="0"/>
              <a:t>In (3), P ?  S will be converted as (¬P V S)</a:t>
            </a:r>
          </a:p>
          <a:p>
            <a:endParaRPr lang="en-US" dirty="0"/>
          </a:p>
          <a:p>
            <a:r>
              <a:rPr lang="en-US" dirty="0"/>
              <a:t>Negation of Goal (¬R): It will not rain.</a:t>
            </a:r>
          </a:p>
        </p:txBody>
      </p:sp>
      <p:pic>
        <p:nvPicPr>
          <p:cNvPr id="4" name="Picture 3">
            <a:extLst>
              <a:ext uri="{FF2B5EF4-FFF2-40B4-BE49-F238E27FC236}">
                <a16:creationId xmlns:a16="http://schemas.microsoft.com/office/drawing/2014/main" id="{4EE9CAED-2896-0045-BA35-1D176359774F}"/>
              </a:ext>
            </a:extLst>
          </p:cNvPr>
          <p:cNvPicPr>
            <a:picLocks noChangeAspect="1"/>
          </p:cNvPicPr>
          <p:nvPr/>
        </p:nvPicPr>
        <p:blipFill>
          <a:blip r:embed="rId2"/>
          <a:stretch>
            <a:fillRect/>
          </a:stretch>
        </p:blipFill>
        <p:spPr>
          <a:xfrm>
            <a:off x="5335731" y="2352672"/>
            <a:ext cx="5761759" cy="4332150"/>
          </a:xfrm>
          <a:prstGeom prst="rect">
            <a:avLst/>
          </a:prstGeom>
        </p:spPr>
      </p:pic>
      <p:sp>
        <p:nvSpPr>
          <p:cNvPr id="6" name="TextBox 5">
            <a:extLst>
              <a:ext uri="{FF2B5EF4-FFF2-40B4-BE49-F238E27FC236}">
                <a16:creationId xmlns:a16="http://schemas.microsoft.com/office/drawing/2014/main" id="{09BCF2F5-D305-C1BC-538A-5E5E13D443A5}"/>
              </a:ext>
            </a:extLst>
          </p:cNvPr>
          <p:cNvSpPr txBox="1"/>
          <p:nvPr/>
        </p:nvSpPr>
        <p:spPr>
          <a:xfrm>
            <a:off x="443345" y="5239342"/>
            <a:ext cx="6788728" cy="923330"/>
          </a:xfrm>
          <a:prstGeom prst="rect">
            <a:avLst/>
          </a:prstGeom>
          <a:noFill/>
        </p:spPr>
        <p:txBody>
          <a:bodyPr wrap="square">
            <a:spAutoFit/>
          </a:bodyPr>
          <a:lstStyle/>
          <a:p>
            <a:pPr algn="just"/>
            <a:r>
              <a:rPr lang="en-US" b="1" dirty="0">
                <a:solidFill>
                  <a:schemeClr val="accent1"/>
                </a:solidFill>
              </a:rPr>
              <a:t>After applying Proof by Refutation (Contradiction) to the goal, the problem is solved, and it is terminated with a Null clause ( Ø ). Hence, the goal is achieved. Thus, It is not raining.</a:t>
            </a:r>
          </a:p>
        </p:txBody>
      </p:sp>
    </p:spTree>
    <p:extLst>
      <p:ext uri="{BB962C8B-B14F-4D97-AF65-F5344CB8AC3E}">
        <p14:creationId xmlns:p14="http://schemas.microsoft.com/office/powerpoint/2010/main" val="300039820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787C73-269E-3376-A3A5-93AD3089BA3E}"/>
              </a:ext>
            </a:extLst>
          </p:cNvPr>
          <p:cNvPicPr>
            <a:picLocks noChangeAspect="1"/>
          </p:cNvPicPr>
          <p:nvPr/>
        </p:nvPicPr>
        <p:blipFill>
          <a:blip r:embed="rId2"/>
          <a:stretch>
            <a:fillRect/>
          </a:stretch>
        </p:blipFill>
        <p:spPr>
          <a:xfrm>
            <a:off x="1657518" y="1200150"/>
            <a:ext cx="8876963" cy="4457700"/>
          </a:xfrm>
          <a:prstGeom prst="rect">
            <a:avLst/>
          </a:prstGeom>
        </p:spPr>
      </p:pic>
    </p:spTree>
    <p:extLst>
      <p:ext uri="{BB962C8B-B14F-4D97-AF65-F5344CB8AC3E}">
        <p14:creationId xmlns:p14="http://schemas.microsoft.com/office/powerpoint/2010/main" val="93040286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4E05BC-3BFF-4C2F-F5A0-E94E96C33058}"/>
              </a:ext>
            </a:extLst>
          </p:cNvPr>
          <p:cNvPicPr>
            <a:picLocks noChangeAspect="1"/>
          </p:cNvPicPr>
          <p:nvPr/>
        </p:nvPicPr>
        <p:blipFill>
          <a:blip r:embed="rId2"/>
          <a:stretch>
            <a:fillRect/>
          </a:stretch>
        </p:blipFill>
        <p:spPr>
          <a:xfrm>
            <a:off x="1524000" y="493939"/>
            <a:ext cx="9144000" cy="5870121"/>
          </a:xfrm>
          <a:prstGeom prst="rect">
            <a:avLst/>
          </a:prstGeom>
        </p:spPr>
      </p:pic>
    </p:spTree>
    <p:extLst>
      <p:ext uri="{BB962C8B-B14F-4D97-AF65-F5344CB8AC3E}">
        <p14:creationId xmlns:p14="http://schemas.microsoft.com/office/powerpoint/2010/main" val="3580050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AEABBA-CA0E-19E1-5083-846B27ADE55A}"/>
              </a:ext>
            </a:extLst>
          </p:cNvPr>
          <p:cNvPicPr>
            <a:picLocks noChangeAspect="1"/>
          </p:cNvPicPr>
          <p:nvPr/>
        </p:nvPicPr>
        <p:blipFill>
          <a:blip r:embed="rId2"/>
          <a:stretch>
            <a:fillRect/>
          </a:stretch>
        </p:blipFill>
        <p:spPr>
          <a:xfrm>
            <a:off x="152399" y="705207"/>
            <a:ext cx="10903527" cy="5447585"/>
          </a:xfrm>
          <a:prstGeom prst="rect">
            <a:avLst/>
          </a:prstGeom>
        </p:spPr>
      </p:pic>
    </p:spTree>
    <p:extLst>
      <p:ext uri="{BB962C8B-B14F-4D97-AF65-F5344CB8AC3E}">
        <p14:creationId xmlns:p14="http://schemas.microsoft.com/office/powerpoint/2010/main" val="2827150648"/>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410791-7264-1DBD-0A54-F95AB9A5283E}"/>
              </a:ext>
            </a:extLst>
          </p:cNvPr>
          <p:cNvPicPr>
            <a:picLocks noChangeAspect="1"/>
          </p:cNvPicPr>
          <p:nvPr/>
        </p:nvPicPr>
        <p:blipFill>
          <a:blip r:embed="rId2"/>
          <a:stretch>
            <a:fillRect/>
          </a:stretch>
        </p:blipFill>
        <p:spPr>
          <a:xfrm>
            <a:off x="2149723" y="433604"/>
            <a:ext cx="7892553" cy="5711696"/>
          </a:xfrm>
          <a:prstGeom prst="rect">
            <a:avLst/>
          </a:prstGeom>
        </p:spPr>
      </p:pic>
    </p:spTree>
    <p:extLst>
      <p:ext uri="{BB962C8B-B14F-4D97-AF65-F5344CB8AC3E}">
        <p14:creationId xmlns:p14="http://schemas.microsoft.com/office/powerpoint/2010/main" val="66640293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7CA096-F6B7-C942-771C-B4ED24EB3601}"/>
              </a:ext>
            </a:extLst>
          </p:cNvPr>
          <p:cNvSpPr txBox="1"/>
          <p:nvPr/>
        </p:nvSpPr>
        <p:spPr>
          <a:xfrm>
            <a:off x="457201" y="667388"/>
            <a:ext cx="6096000" cy="369332"/>
          </a:xfrm>
          <a:prstGeom prst="rect">
            <a:avLst/>
          </a:prstGeom>
          <a:noFill/>
        </p:spPr>
        <p:txBody>
          <a:bodyPr wrap="square">
            <a:spAutoFit/>
          </a:bodyPr>
          <a:lstStyle/>
          <a:p>
            <a:r>
              <a:rPr lang="en-US" b="1" dirty="0">
                <a:solidFill>
                  <a:schemeClr val="accent1"/>
                </a:solidFill>
              </a:rPr>
              <a:t>First-Order Logic in Artificial intelligence</a:t>
            </a:r>
          </a:p>
        </p:txBody>
      </p:sp>
      <p:sp>
        <p:nvSpPr>
          <p:cNvPr id="5" name="TextBox 4">
            <a:extLst>
              <a:ext uri="{FF2B5EF4-FFF2-40B4-BE49-F238E27FC236}">
                <a16:creationId xmlns:a16="http://schemas.microsoft.com/office/drawing/2014/main" id="{5E0C80AE-EBB8-F1C5-FF4A-11D65AC7643C}"/>
              </a:ext>
            </a:extLst>
          </p:cNvPr>
          <p:cNvSpPr txBox="1"/>
          <p:nvPr/>
        </p:nvSpPr>
        <p:spPr>
          <a:xfrm>
            <a:off x="214745" y="1577048"/>
            <a:ext cx="11762509" cy="4247317"/>
          </a:xfrm>
          <a:prstGeom prst="rect">
            <a:avLst/>
          </a:prstGeom>
          <a:noFill/>
        </p:spPr>
        <p:txBody>
          <a:bodyPr wrap="square">
            <a:spAutoFit/>
          </a:bodyPr>
          <a:lstStyle/>
          <a:p>
            <a:pPr marL="285750" indent="-285750" algn="just">
              <a:buFont typeface="Arial" panose="020B0604020202020204" pitchFamily="34" charset="0"/>
              <a:buChar char="•"/>
            </a:pPr>
            <a:r>
              <a:rPr lang="en-US" dirty="0"/>
              <a:t>In the topic of Propositional logic, we have seen how to represent statements using propositional logic. Unfortunately, in propositional logic, we can only represent the facts, which are either true or false.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PL is not sufficient to represent complex sentences or natural language statements. The propositional logic has very limited expressive power. </a:t>
            </a:r>
          </a:p>
          <a:p>
            <a:pPr algn="just"/>
            <a:endParaRPr lang="en-US" dirty="0"/>
          </a:p>
          <a:p>
            <a:pPr marL="285750" indent="-285750" algn="just">
              <a:buFont typeface="Arial" panose="020B0604020202020204" pitchFamily="34" charset="0"/>
              <a:buChar char="•"/>
            </a:pPr>
            <a:r>
              <a:rPr lang="en-US" dirty="0"/>
              <a:t>Consider the following sentence, which we cannot represent using PL logic.</a:t>
            </a:r>
          </a:p>
          <a:p>
            <a:pPr marL="285750" indent="-285750" algn="just">
              <a:buFont typeface="Arial" panose="020B0604020202020204" pitchFamily="34" charset="0"/>
              <a:buChar char="•"/>
            </a:pPr>
            <a:endParaRPr lang="en-US" dirty="0"/>
          </a:p>
          <a:p>
            <a:pPr lvl="6" algn="just"/>
            <a:r>
              <a:rPr lang="en-US" b="1" i="0" dirty="0">
                <a:solidFill>
                  <a:srgbClr val="000000"/>
                </a:solidFill>
                <a:effectLst/>
                <a:latin typeface="inter-bold"/>
              </a:rPr>
              <a:t>"Some humans are intelligent", or</a:t>
            </a:r>
            <a:endParaRPr lang="en-US" b="0" i="0" dirty="0">
              <a:solidFill>
                <a:srgbClr val="000000"/>
              </a:solidFill>
              <a:effectLst/>
              <a:latin typeface="inter-regular"/>
            </a:endParaRPr>
          </a:p>
          <a:p>
            <a:pPr lvl="6" algn="just"/>
            <a:r>
              <a:rPr lang="en-US" b="1" i="0" dirty="0">
                <a:solidFill>
                  <a:srgbClr val="000000"/>
                </a:solidFill>
                <a:effectLst/>
                <a:latin typeface="inter-bold"/>
              </a:rPr>
              <a:t>"Sachin likes cricket.“</a:t>
            </a:r>
          </a:p>
          <a:p>
            <a:pPr lvl="6" algn="just"/>
            <a:endParaRPr lang="en-US" b="1" dirty="0">
              <a:solidFill>
                <a:srgbClr val="000000"/>
              </a:solidFill>
              <a:latin typeface="inter-bold"/>
            </a:endParaRPr>
          </a:p>
          <a:p>
            <a:pPr lvl="6" algn="just"/>
            <a:endParaRPr lang="en-US" b="0" i="0" dirty="0">
              <a:solidFill>
                <a:srgbClr val="000000"/>
              </a:solidFill>
              <a:effectLst/>
              <a:latin typeface="inter-regular"/>
            </a:endParaRPr>
          </a:p>
          <a:p>
            <a:pPr algn="just"/>
            <a:r>
              <a:rPr lang="en-US" b="0" i="0" dirty="0">
                <a:solidFill>
                  <a:srgbClr val="333333"/>
                </a:solidFill>
                <a:effectLst/>
                <a:latin typeface="inter-regular"/>
              </a:rPr>
              <a:t>To represent the above statements, PL logic is not sufficient, so we required some more powerful logic, such as first-order logic.</a:t>
            </a:r>
          </a:p>
          <a:p>
            <a:pPr algn="just"/>
            <a:endParaRPr lang="en-US" dirty="0"/>
          </a:p>
        </p:txBody>
      </p:sp>
    </p:spTree>
    <p:extLst>
      <p:ext uri="{BB962C8B-B14F-4D97-AF65-F5344CB8AC3E}">
        <p14:creationId xmlns:p14="http://schemas.microsoft.com/office/powerpoint/2010/main" val="254837754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DCF72D-49F6-E185-4203-0507093DB76E}"/>
              </a:ext>
            </a:extLst>
          </p:cNvPr>
          <p:cNvSpPr txBox="1"/>
          <p:nvPr/>
        </p:nvSpPr>
        <p:spPr>
          <a:xfrm>
            <a:off x="429491" y="404151"/>
            <a:ext cx="6096000" cy="369332"/>
          </a:xfrm>
          <a:prstGeom prst="rect">
            <a:avLst/>
          </a:prstGeom>
          <a:noFill/>
        </p:spPr>
        <p:txBody>
          <a:bodyPr wrap="square">
            <a:spAutoFit/>
          </a:bodyPr>
          <a:lstStyle/>
          <a:p>
            <a:r>
              <a:rPr lang="en-US" b="1" dirty="0">
                <a:solidFill>
                  <a:schemeClr val="accent1"/>
                </a:solidFill>
              </a:rPr>
              <a:t>First-Order logic</a:t>
            </a:r>
          </a:p>
        </p:txBody>
      </p:sp>
      <p:sp>
        <p:nvSpPr>
          <p:cNvPr id="5" name="TextBox 4">
            <a:extLst>
              <a:ext uri="{FF2B5EF4-FFF2-40B4-BE49-F238E27FC236}">
                <a16:creationId xmlns:a16="http://schemas.microsoft.com/office/drawing/2014/main" id="{BF6F1540-E7DD-8FE1-EBC5-C5D3047B25E5}"/>
              </a:ext>
            </a:extLst>
          </p:cNvPr>
          <p:cNvSpPr txBox="1"/>
          <p:nvPr/>
        </p:nvSpPr>
        <p:spPr>
          <a:xfrm>
            <a:off x="207817" y="939738"/>
            <a:ext cx="11817927" cy="5632311"/>
          </a:xfrm>
          <a:prstGeom prst="rect">
            <a:avLst/>
          </a:prstGeom>
          <a:noFill/>
        </p:spPr>
        <p:txBody>
          <a:bodyPr wrap="square">
            <a:spAutoFit/>
          </a:bodyPr>
          <a:lstStyle/>
          <a:p>
            <a:pPr marL="285750" indent="-285750" algn="just">
              <a:buFont typeface="Arial" panose="020B0604020202020204" pitchFamily="34" charset="0"/>
              <a:buChar char="•"/>
            </a:pPr>
            <a:r>
              <a:rPr lang="en-US" dirty="0"/>
              <a:t>First-order logic is another way of knowledge representation in artificial intelligence.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an extension of propositional logic.</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FOL is sufficiently expressive to represent the natural language statements in a concise way.</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First-order logic is also known as </a:t>
            </a:r>
            <a:r>
              <a:rPr lang="en-US" b="1" dirty="0">
                <a:solidFill>
                  <a:schemeClr val="accent1"/>
                </a:solidFill>
              </a:rPr>
              <a:t>Predicate logic or First-order predicate logic</a:t>
            </a:r>
            <a:r>
              <a:rPr lang="en-US" dirty="0"/>
              <a:t>. First-order logic is a powerful language that develops information about objects in an easier way and can also express the relationship between those objects.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First-order logic (like natural language) does not only assume that the world contains facts like propositional logic but also assumes the following things in the world:</a:t>
            </a:r>
          </a:p>
          <a:p>
            <a:pPr marL="285750" indent="-285750" algn="just">
              <a:buFont typeface="Arial" panose="020B0604020202020204" pitchFamily="34" charset="0"/>
              <a:buChar char="•"/>
            </a:pPr>
            <a:endParaRPr lang="en-US" dirty="0"/>
          </a:p>
          <a:p>
            <a:pPr algn="just"/>
            <a:r>
              <a:rPr lang="en-US" b="1" dirty="0"/>
              <a:t>               Objects: </a:t>
            </a:r>
            <a:r>
              <a:rPr lang="en-US" dirty="0"/>
              <a:t>A, B, people, numbers, colors, wars, theories, squares, pits, Wumpus, ......</a:t>
            </a:r>
          </a:p>
          <a:p>
            <a:pPr algn="just"/>
            <a:r>
              <a:rPr lang="en-US" b="1" dirty="0"/>
              <a:t>               Relations:</a:t>
            </a:r>
            <a:r>
              <a:rPr lang="en-US" dirty="0"/>
              <a:t> It can be unary relation such as red, round, is adjacent, or n-any relation such as the sister of, brother of,    </a:t>
            </a:r>
          </a:p>
          <a:p>
            <a:pPr algn="just"/>
            <a:r>
              <a:rPr lang="en-US" dirty="0"/>
              <a:t>                                  has color, comes between</a:t>
            </a:r>
          </a:p>
          <a:p>
            <a:pPr algn="just"/>
            <a:r>
              <a:rPr lang="en-US" b="1" dirty="0"/>
              <a:t>               Function:</a:t>
            </a:r>
            <a:r>
              <a:rPr lang="en-US" dirty="0"/>
              <a:t> Father of, best friend, third inning of, end of,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As a natural language, first-order logic also has two main parts:</a:t>
            </a:r>
          </a:p>
          <a:p>
            <a:pPr marL="2571750" lvl="5" indent="-285750">
              <a:buFont typeface="Wingdings" panose="05000000000000000000" pitchFamily="2" charset="2"/>
              <a:buChar char="Ø"/>
            </a:pPr>
            <a:r>
              <a:rPr lang="en-US" dirty="0"/>
              <a:t>Syntax</a:t>
            </a:r>
          </a:p>
          <a:p>
            <a:pPr marL="2571750" lvl="5" indent="-285750">
              <a:buFont typeface="Wingdings" panose="05000000000000000000" pitchFamily="2" charset="2"/>
              <a:buChar char="Ø"/>
            </a:pPr>
            <a:r>
              <a:rPr lang="en-US" dirty="0"/>
              <a:t>Semantics</a:t>
            </a:r>
          </a:p>
        </p:txBody>
      </p:sp>
    </p:spTree>
    <p:extLst>
      <p:ext uri="{BB962C8B-B14F-4D97-AF65-F5344CB8AC3E}">
        <p14:creationId xmlns:p14="http://schemas.microsoft.com/office/powerpoint/2010/main" val="168691197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EA49DA-2FBF-5609-8338-83FD246223AD}"/>
              </a:ext>
            </a:extLst>
          </p:cNvPr>
          <p:cNvSpPr txBox="1"/>
          <p:nvPr/>
        </p:nvSpPr>
        <p:spPr>
          <a:xfrm>
            <a:off x="152400" y="238220"/>
            <a:ext cx="11734800" cy="2308324"/>
          </a:xfrm>
          <a:prstGeom prst="rect">
            <a:avLst/>
          </a:prstGeom>
          <a:noFill/>
        </p:spPr>
        <p:txBody>
          <a:bodyPr wrap="square">
            <a:spAutoFit/>
          </a:bodyPr>
          <a:lstStyle/>
          <a:p>
            <a:r>
              <a:rPr lang="en-US" b="1" dirty="0">
                <a:solidFill>
                  <a:schemeClr val="accent1"/>
                </a:solidFill>
              </a:rPr>
              <a:t>Syntax of First-Order logic</a:t>
            </a:r>
          </a:p>
          <a:p>
            <a:endParaRPr lang="en-US" b="1" dirty="0">
              <a:solidFill>
                <a:schemeClr val="accent1"/>
              </a:solidFill>
            </a:endParaRPr>
          </a:p>
          <a:p>
            <a:r>
              <a:rPr lang="en-US" dirty="0"/>
              <a:t>The syntax of FOL determines which collection of symbols is a logical expression in first-order logic. T</a:t>
            </a:r>
          </a:p>
          <a:p>
            <a:endParaRPr lang="en-US" dirty="0"/>
          </a:p>
          <a:p>
            <a:r>
              <a:rPr lang="en-US" dirty="0"/>
              <a:t>The basic syntactic elements of first-order logic are symbols. We write statements in short-hand notation in FOL.</a:t>
            </a:r>
          </a:p>
          <a:p>
            <a:endParaRPr lang="en-US" dirty="0"/>
          </a:p>
          <a:p>
            <a:r>
              <a:rPr lang="en-US" b="1" dirty="0">
                <a:solidFill>
                  <a:schemeClr val="accent1"/>
                </a:solidFill>
              </a:rPr>
              <a:t>Basic Elements of First-order logic</a:t>
            </a:r>
          </a:p>
          <a:p>
            <a:endParaRPr lang="en-US" dirty="0"/>
          </a:p>
        </p:txBody>
      </p:sp>
      <p:sp>
        <p:nvSpPr>
          <p:cNvPr id="5" name="TextBox 4">
            <a:extLst>
              <a:ext uri="{FF2B5EF4-FFF2-40B4-BE49-F238E27FC236}">
                <a16:creationId xmlns:a16="http://schemas.microsoft.com/office/drawing/2014/main" id="{452C23AF-175A-BFA1-F44C-F32FEA2A94E7}"/>
              </a:ext>
            </a:extLst>
          </p:cNvPr>
          <p:cNvSpPr txBox="1"/>
          <p:nvPr/>
        </p:nvSpPr>
        <p:spPr>
          <a:xfrm>
            <a:off x="152400" y="2361878"/>
            <a:ext cx="6096000" cy="369332"/>
          </a:xfrm>
          <a:prstGeom prst="rect">
            <a:avLst/>
          </a:prstGeom>
          <a:noFill/>
        </p:spPr>
        <p:txBody>
          <a:bodyPr wrap="square">
            <a:spAutoFit/>
          </a:bodyPr>
          <a:lstStyle/>
          <a:p>
            <a:r>
              <a:rPr lang="en-US" dirty="0"/>
              <a:t>The fundamental components of first-order logic.</a:t>
            </a:r>
          </a:p>
        </p:txBody>
      </p:sp>
      <p:pic>
        <p:nvPicPr>
          <p:cNvPr id="9" name="Picture 8">
            <a:extLst>
              <a:ext uri="{FF2B5EF4-FFF2-40B4-BE49-F238E27FC236}">
                <a16:creationId xmlns:a16="http://schemas.microsoft.com/office/drawing/2014/main" id="{B8D999D1-06D3-55C7-4CBF-D10870135901}"/>
              </a:ext>
            </a:extLst>
          </p:cNvPr>
          <p:cNvPicPr>
            <a:picLocks noChangeAspect="1"/>
          </p:cNvPicPr>
          <p:nvPr/>
        </p:nvPicPr>
        <p:blipFill>
          <a:blip r:embed="rId2"/>
          <a:stretch>
            <a:fillRect/>
          </a:stretch>
        </p:blipFill>
        <p:spPr>
          <a:xfrm>
            <a:off x="2284958" y="3019522"/>
            <a:ext cx="7926884" cy="3301359"/>
          </a:xfrm>
          <a:prstGeom prst="rect">
            <a:avLst/>
          </a:prstGeom>
        </p:spPr>
      </p:pic>
    </p:spTree>
    <p:extLst>
      <p:ext uri="{BB962C8B-B14F-4D97-AF65-F5344CB8AC3E}">
        <p14:creationId xmlns:p14="http://schemas.microsoft.com/office/powerpoint/2010/main" val="235615425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3F6A89-F4E3-5BAD-C3BA-418998709EFD}"/>
              </a:ext>
            </a:extLst>
          </p:cNvPr>
          <p:cNvSpPr txBox="1"/>
          <p:nvPr/>
        </p:nvSpPr>
        <p:spPr>
          <a:xfrm>
            <a:off x="207818" y="307493"/>
            <a:ext cx="11873346" cy="2585323"/>
          </a:xfrm>
          <a:prstGeom prst="rect">
            <a:avLst/>
          </a:prstGeom>
          <a:noFill/>
        </p:spPr>
        <p:txBody>
          <a:bodyPr wrap="square">
            <a:spAutoFit/>
          </a:bodyPr>
          <a:lstStyle/>
          <a:p>
            <a:r>
              <a:rPr lang="en-US" b="1" dirty="0">
                <a:solidFill>
                  <a:schemeClr val="accent1"/>
                </a:solidFill>
              </a:rPr>
              <a:t>Atomic sentences</a:t>
            </a:r>
          </a:p>
          <a:p>
            <a:endParaRPr lang="en-US" b="1" dirty="0">
              <a:solidFill>
                <a:schemeClr val="accent1"/>
              </a:solidFill>
            </a:endParaRPr>
          </a:p>
          <a:p>
            <a:pPr marL="285750" indent="-285750">
              <a:buFont typeface="Arial" panose="020B0604020202020204" pitchFamily="34" charset="0"/>
              <a:buChar char="•"/>
            </a:pPr>
            <a:r>
              <a:rPr lang="en-US" b="1" i="1" dirty="0"/>
              <a:t>Atomic sentences are the most basic sentences of first-order logic. These sentences are formed from a predicate symbol followed by a parenthesis with a sequence of terms.</a:t>
            </a:r>
          </a:p>
          <a:p>
            <a:pPr marL="285750" indent="-285750">
              <a:buFont typeface="Arial" panose="020B0604020202020204" pitchFamily="34" charset="0"/>
              <a:buChar char="•"/>
            </a:pPr>
            <a:endParaRPr lang="en-US" b="1" i="1" dirty="0"/>
          </a:p>
          <a:p>
            <a:pPr marL="285750" indent="-285750">
              <a:buFont typeface="Arial" panose="020B0604020202020204" pitchFamily="34" charset="0"/>
              <a:buChar char="•"/>
            </a:pPr>
            <a:r>
              <a:rPr lang="en-US" dirty="0"/>
              <a:t>We can represent atomic sentences as Predicate (term1, term2, ......, term 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Example: Ravi and Ajay are brothers: =&gt; Brothers(Ravi, Ajay).</a:t>
            </a:r>
          </a:p>
          <a:p>
            <a:r>
              <a:rPr lang="en-US" dirty="0"/>
              <a:t>                </a:t>
            </a:r>
            <a:r>
              <a:rPr lang="en-US" dirty="0" err="1"/>
              <a:t>Chinky</a:t>
            </a:r>
            <a:r>
              <a:rPr lang="en-US" dirty="0"/>
              <a:t> is a cat: =&gt; cat (</a:t>
            </a:r>
            <a:r>
              <a:rPr lang="en-US" dirty="0" err="1"/>
              <a:t>Chinky</a:t>
            </a:r>
            <a:r>
              <a:rPr lang="en-US" dirty="0"/>
              <a:t>).</a:t>
            </a:r>
          </a:p>
        </p:txBody>
      </p:sp>
      <p:pic>
        <p:nvPicPr>
          <p:cNvPr id="1026" name="Picture 2" descr="First-Order Logic in Artificial intelligence">
            <a:extLst>
              <a:ext uri="{FF2B5EF4-FFF2-40B4-BE49-F238E27FC236}">
                <a16:creationId xmlns:a16="http://schemas.microsoft.com/office/drawing/2014/main" id="{CEF56A7F-0EEC-B835-5788-C12C43969C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6254" y="5426557"/>
            <a:ext cx="3038475" cy="11239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1B8A3BE-8A2A-A1EA-FDC3-3E4CFA03E87A}"/>
              </a:ext>
            </a:extLst>
          </p:cNvPr>
          <p:cNvSpPr txBox="1"/>
          <p:nvPr/>
        </p:nvSpPr>
        <p:spPr>
          <a:xfrm>
            <a:off x="207818" y="2849211"/>
            <a:ext cx="11873346" cy="2585323"/>
          </a:xfrm>
          <a:prstGeom prst="rect">
            <a:avLst/>
          </a:prstGeom>
          <a:noFill/>
        </p:spPr>
        <p:txBody>
          <a:bodyPr wrap="square">
            <a:spAutoFit/>
          </a:bodyPr>
          <a:lstStyle/>
          <a:p>
            <a:r>
              <a:rPr lang="en-US" b="1" dirty="0">
                <a:solidFill>
                  <a:schemeClr val="accent1"/>
                </a:solidFill>
              </a:rPr>
              <a:t>Complex Sentences</a:t>
            </a:r>
          </a:p>
          <a:p>
            <a:r>
              <a:rPr lang="en-US" dirty="0"/>
              <a:t>Complex sentences are made by combining atomic sentences using connectives.</a:t>
            </a:r>
          </a:p>
          <a:p>
            <a:r>
              <a:rPr lang="en-US" b="1" dirty="0"/>
              <a:t>First-order logic statements can be divided into two parts:</a:t>
            </a:r>
          </a:p>
          <a:p>
            <a:endParaRPr lang="en-US" dirty="0"/>
          </a:p>
          <a:p>
            <a:r>
              <a:rPr lang="en-US" i="1" dirty="0"/>
              <a:t>Subject: Subject is the main part of the statement</a:t>
            </a:r>
            <a:r>
              <a:rPr lang="en-US" dirty="0"/>
              <a:t>.</a:t>
            </a:r>
          </a:p>
          <a:p>
            <a:r>
              <a:rPr lang="en-US" i="1" dirty="0"/>
              <a:t>Predicate: A predicate can be defined as a relation, which binds two atoms together in a statement.</a:t>
            </a:r>
          </a:p>
          <a:p>
            <a:endParaRPr lang="en-US" i="1" dirty="0"/>
          </a:p>
          <a:p>
            <a:r>
              <a:rPr lang="en-US" dirty="0"/>
              <a:t>Consider the statement: "x is an integer.", It consists of two parts, the first part x is the subject of the statement, and the second part "is an integer," is known as a predicate.</a:t>
            </a:r>
          </a:p>
        </p:txBody>
      </p:sp>
    </p:spTree>
    <p:extLst>
      <p:ext uri="{BB962C8B-B14F-4D97-AF65-F5344CB8AC3E}">
        <p14:creationId xmlns:p14="http://schemas.microsoft.com/office/powerpoint/2010/main" val="1673123945"/>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95BCF5-6534-0FCC-D886-391F01F91E23}"/>
              </a:ext>
            </a:extLst>
          </p:cNvPr>
          <p:cNvSpPr txBox="1"/>
          <p:nvPr/>
        </p:nvSpPr>
        <p:spPr>
          <a:xfrm>
            <a:off x="228599" y="820480"/>
            <a:ext cx="11824855" cy="4524315"/>
          </a:xfrm>
          <a:prstGeom prst="rect">
            <a:avLst/>
          </a:prstGeom>
          <a:noFill/>
        </p:spPr>
        <p:txBody>
          <a:bodyPr wrap="square">
            <a:spAutoFit/>
          </a:bodyPr>
          <a:lstStyle/>
          <a:p>
            <a:r>
              <a:rPr lang="en-US" b="1" dirty="0">
                <a:solidFill>
                  <a:schemeClr val="accent1"/>
                </a:solidFill>
              </a:rPr>
              <a:t>Quantifiers in First-order logic</a:t>
            </a:r>
          </a:p>
          <a:p>
            <a:endParaRPr lang="en-US" b="1" dirty="0">
              <a:solidFill>
                <a:schemeClr val="accent1"/>
              </a:solidFill>
            </a:endParaRPr>
          </a:p>
          <a:p>
            <a:r>
              <a:rPr lang="en-US" dirty="0"/>
              <a:t>A quantifier is a language element that generates quantification, and quantification specifies the quantity of specimen in the universe of discourse.</a:t>
            </a:r>
          </a:p>
          <a:p>
            <a:r>
              <a:rPr lang="en-US" dirty="0"/>
              <a:t>These are the symbols that permit to determination or identification of the range and scope of the variable in the logical expression. There are two types of quantifiers:</a:t>
            </a:r>
          </a:p>
          <a:p>
            <a:endParaRPr lang="en-US" dirty="0"/>
          </a:p>
          <a:p>
            <a:r>
              <a:rPr lang="en-US" dirty="0"/>
              <a:t>Universal Quantifier, (for all, everyone, everything)</a:t>
            </a:r>
          </a:p>
          <a:p>
            <a:r>
              <a:rPr lang="en-US" dirty="0"/>
              <a:t>Existential quantifier, (for some, at least one).</a:t>
            </a:r>
          </a:p>
          <a:p>
            <a:endParaRPr lang="en-US" dirty="0"/>
          </a:p>
          <a:p>
            <a:r>
              <a:rPr lang="en-US" b="1" dirty="0">
                <a:solidFill>
                  <a:schemeClr val="accent1"/>
                </a:solidFill>
              </a:rPr>
              <a:t>Universal Quantifier</a:t>
            </a:r>
          </a:p>
          <a:p>
            <a:endParaRPr lang="en-US" dirty="0"/>
          </a:p>
          <a:p>
            <a:r>
              <a:rPr lang="en-US" dirty="0"/>
              <a:t>A universal quantifier is a symbol of logical representation, which specifies that the statement within its range is true for everything or every instance of a particular thing.</a:t>
            </a:r>
          </a:p>
          <a:p>
            <a:endParaRPr lang="en-US" dirty="0"/>
          </a:p>
          <a:p>
            <a:r>
              <a:rPr lang="en-US" dirty="0"/>
              <a:t>The Universal quantifier is represented by a symbol ∀, which resembles an inverted A.</a:t>
            </a:r>
          </a:p>
        </p:txBody>
      </p:sp>
      <p:sp>
        <p:nvSpPr>
          <p:cNvPr id="5" name="TextBox 4">
            <a:extLst>
              <a:ext uri="{FF2B5EF4-FFF2-40B4-BE49-F238E27FC236}">
                <a16:creationId xmlns:a16="http://schemas.microsoft.com/office/drawing/2014/main" id="{09DEAE76-752F-2CA4-8206-F03EDEC35A91}"/>
              </a:ext>
            </a:extLst>
          </p:cNvPr>
          <p:cNvSpPr txBox="1"/>
          <p:nvPr/>
        </p:nvSpPr>
        <p:spPr>
          <a:xfrm>
            <a:off x="706581" y="5852854"/>
            <a:ext cx="6096000" cy="369332"/>
          </a:xfrm>
          <a:prstGeom prst="rect">
            <a:avLst/>
          </a:prstGeom>
          <a:noFill/>
        </p:spPr>
        <p:txBody>
          <a:bodyPr wrap="square">
            <a:spAutoFit/>
          </a:bodyPr>
          <a:lstStyle/>
          <a:p>
            <a:r>
              <a:rPr lang="en-US" b="1" dirty="0"/>
              <a:t>NOTE: In universal quantifier we use implication "→"</a:t>
            </a:r>
          </a:p>
        </p:txBody>
      </p:sp>
    </p:spTree>
    <p:extLst>
      <p:ext uri="{BB962C8B-B14F-4D97-AF65-F5344CB8AC3E}">
        <p14:creationId xmlns:p14="http://schemas.microsoft.com/office/powerpoint/2010/main" val="403599394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BDB41D-0A63-7D07-ECD8-A0BC84FCC320}"/>
              </a:ext>
            </a:extLst>
          </p:cNvPr>
          <p:cNvSpPr txBox="1"/>
          <p:nvPr/>
        </p:nvSpPr>
        <p:spPr>
          <a:xfrm>
            <a:off x="270164" y="146834"/>
            <a:ext cx="11083636" cy="1754326"/>
          </a:xfrm>
          <a:prstGeom prst="rect">
            <a:avLst/>
          </a:prstGeom>
          <a:noFill/>
        </p:spPr>
        <p:txBody>
          <a:bodyPr wrap="square">
            <a:spAutoFit/>
          </a:bodyPr>
          <a:lstStyle/>
          <a:p>
            <a:r>
              <a:rPr lang="en-US" dirty="0"/>
              <a:t>If x is a variable, then ∀x is read as:</a:t>
            </a:r>
          </a:p>
          <a:p>
            <a:endParaRPr lang="en-US" dirty="0"/>
          </a:p>
          <a:p>
            <a:pPr algn="just">
              <a:buFont typeface="Arial" panose="020B0604020202020204" pitchFamily="34" charset="0"/>
              <a:buChar char="•"/>
            </a:pPr>
            <a:r>
              <a:rPr lang="en-US" b="1" i="0" dirty="0">
                <a:solidFill>
                  <a:schemeClr val="accent1"/>
                </a:solidFill>
                <a:effectLst/>
                <a:latin typeface="inter-bold"/>
              </a:rPr>
              <a:t>For all x</a:t>
            </a:r>
            <a:endParaRPr lang="en-US" b="0" i="0" dirty="0">
              <a:solidFill>
                <a:schemeClr val="accent1"/>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For each x</a:t>
            </a:r>
            <a:endParaRPr lang="en-US" b="0" i="0" dirty="0">
              <a:solidFill>
                <a:schemeClr val="accent1"/>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For every x.</a:t>
            </a:r>
            <a:endParaRPr lang="en-US" b="0" i="0" dirty="0">
              <a:solidFill>
                <a:schemeClr val="accent1"/>
              </a:solidFill>
              <a:effectLst/>
              <a:latin typeface="inter-regular"/>
            </a:endParaRPr>
          </a:p>
          <a:p>
            <a:endParaRPr lang="en-US" dirty="0"/>
          </a:p>
        </p:txBody>
      </p:sp>
      <p:sp>
        <p:nvSpPr>
          <p:cNvPr id="5" name="TextBox 4">
            <a:extLst>
              <a:ext uri="{FF2B5EF4-FFF2-40B4-BE49-F238E27FC236}">
                <a16:creationId xmlns:a16="http://schemas.microsoft.com/office/drawing/2014/main" id="{B6192415-5B02-8C8B-2E5A-165BAF64AF3D}"/>
              </a:ext>
            </a:extLst>
          </p:cNvPr>
          <p:cNvSpPr txBox="1"/>
          <p:nvPr/>
        </p:nvSpPr>
        <p:spPr>
          <a:xfrm>
            <a:off x="173182" y="1538627"/>
            <a:ext cx="11845636" cy="1477328"/>
          </a:xfrm>
          <a:prstGeom prst="rect">
            <a:avLst/>
          </a:prstGeom>
          <a:noFill/>
        </p:spPr>
        <p:txBody>
          <a:bodyPr wrap="square">
            <a:spAutoFit/>
          </a:bodyPr>
          <a:lstStyle/>
          <a:p>
            <a:r>
              <a:rPr lang="en-US" b="1" dirty="0">
                <a:solidFill>
                  <a:schemeClr val="accent1"/>
                </a:solidFill>
              </a:rPr>
              <a:t>Example:</a:t>
            </a:r>
          </a:p>
          <a:p>
            <a:r>
              <a:rPr lang="en-US" dirty="0"/>
              <a:t>All men drink coffee.</a:t>
            </a:r>
          </a:p>
          <a:p>
            <a:endParaRPr lang="en-US" dirty="0"/>
          </a:p>
          <a:p>
            <a:r>
              <a:rPr lang="en-US" dirty="0"/>
              <a:t>Let a variable x which refers to a man so all x can be represented in UOD as below:</a:t>
            </a:r>
          </a:p>
          <a:p>
            <a:endParaRPr lang="en-US" dirty="0"/>
          </a:p>
        </p:txBody>
      </p:sp>
      <p:pic>
        <p:nvPicPr>
          <p:cNvPr id="6" name="Picture 5">
            <a:extLst>
              <a:ext uri="{FF2B5EF4-FFF2-40B4-BE49-F238E27FC236}">
                <a16:creationId xmlns:a16="http://schemas.microsoft.com/office/drawing/2014/main" id="{7F73F0DB-3113-E53D-5F3F-363873E24A00}"/>
              </a:ext>
            </a:extLst>
          </p:cNvPr>
          <p:cNvPicPr>
            <a:picLocks noChangeAspect="1"/>
          </p:cNvPicPr>
          <p:nvPr/>
        </p:nvPicPr>
        <p:blipFill>
          <a:blip r:embed="rId2"/>
          <a:stretch>
            <a:fillRect/>
          </a:stretch>
        </p:blipFill>
        <p:spPr>
          <a:xfrm>
            <a:off x="526473" y="2702866"/>
            <a:ext cx="5735781" cy="3842045"/>
          </a:xfrm>
          <a:prstGeom prst="rect">
            <a:avLst/>
          </a:prstGeom>
        </p:spPr>
      </p:pic>
      <p:sp>
        <p:nvSpPr>
          <p:cNvPr id="8" name="TextBox 7">
            <a:extLst>
              <a:ext uri="{FF2B5EF4-FFF2-40B4-BE49-F238E27FC236}">
                <a16:creationId xmlns:a16="http://schemas.microsoft.com/office/drawing/2014/main" id="{27C49F46-C362-EE65-20D3-8D57F7D3DFB5}"/>
              </a:ext>
            </a:extLst>
          </p:cNvPr>
          <p:cNvSpPr txBox="1"/>
          <p:nvPr/>
        </p:nvSpPr>
        <p:spPr>
          <a:xfrm>
            <a:off x="5569526" y="4623888"/>
            <a:ext cx="6449291" cy="1200329"/>
          </a:xfrm>
          <a:prstGeom prst="rect">
            <a:avLst/>
          </a:prstGeom>
          <a:noFill/>
        </p:spPr>
        <p:txBody>
          <a:bodyPr wrap="square">
            <a:spAutoFit/>
          </a:bodyPr>
          <a:lstStyle/>
          <a:p>
            <a:r>
              <a:rPr lang="en-US" b="1" dirty="0"/>
              <a:t>∀x man(x) → drink (x, coffee).</a:t>
            </a:r>
          </a:p>
          <a:p>
            <a:endParaRPr lang="en-US" b="1" dirty="0"/>
          </a:p>
          <a:p>
            <a:r>
              <a:rPr lang="en-US" b="1" dirty="0"/>
              <a:t>It will be read as There are all x where x is a man who drinks coffee.</a:t>
            </a:r>
          </a:p>
        </p:txBody>
      </p:sp>
    </p:spTree>
    <p:extLst>
      <p:ext uri="{BB962C8B-B14F-4D97-AF65-F5344CB8AC3E}">
        <p14:creationId xmlns:p14="http://schemas.microsoft.com/office/powerpoint/2010/main" val="166625674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B99A4-BBCF-B416-9192-5253C61888FA}"/>
              </a:ext>
            </a:extLst>
          </p:cNvPr>
          <p:cNvSpPr txBox="1"/>
          <p:nvPr/>
        </p:nvSpPr>
        <p:spPr>
          <a:xfrm>
            <a:off x="110835" y="667712"/>
            <a:ext cx="11707091" cy="2308324"/>
          </a:xfrm>
          <a:prstGeom prst="rect">
            <a:avLst/>
          </a:prstGeom>
          <a:noFill/>
        </p:spPr>
        <p:txBody>
          <a:bodyPr wrap="square">
            <a:spAutoFit/>
          </a:bodyPr>
          <a:lstStyle/>
          <a:p>
            <a:r>
              <a:rPr lang="en-US" b="1" dirty="0">
                <a:solidFill>
                  <a:schemeClr val="accent1"/>
                </a:solidFill>
              </a:rPr>
              <a:t>Existential Quantifier</a:t>
            </a:r>
          </a:p>
          <a:p>
            <a:endParaRPr lang="en-US" dirty="0"/>
          </a:p>
          <a:p>
            <a:r>
              <a:rPr lang="en-US" i="1" dirty="0"/>
              <a:t>Existential quantifiers are the type of quantifiers, which express that the statement within its scope is true for at least one instance of something.</a:t>
            </a:r>
          </a:p>
          <a:p>
            <a:endParaRPr lang="en-US" dirty="0"/>
          </a:p>
          <a:p>
            <a:r>
              <a:rPr lang="en-US" b="1" dirty="0">
                <a:solidFill>
                  <a:schemeClr val="accent1"/>
                </a:solidFill>
              </a:rPr>
              <a:t>It is denoted by the logical operator ∃</a:t>
            </a:r>
            <a:r>
              <a:rPr lang="en-US" dirty="0"/>
              <a:t>, which resembles an inverted E.</a:t>
            </a:r>
          </a:p>
          <a:p>
            <a:endParaRPr lang="en-US" dirty="0"/>
          </a:p>
          <a:p>
            <a:r>
              <a:rPr lang="en-US" dirty="0"/>
              <a:t> When it is used with a predicate variable then it is called an existential quantifier.</a:t>
            </a:r>
          </a:p>
        </p:txBody>
      </p:sp>
      <p:sp>
        <p:nvSpPr>
          <p:cNvPr id="5" name="TextBox 4">
            <a:extLst>
              <a:ext uri="{FF2B5EF4-FFF2-40B4-BE49-F238E27FC236}">
                <a16:creationId xmlns:a16="http://schemas.microsoft.com/office/drawing/2014/main" id="{4626973C-084F-E319-423B-6F6C3AB1EAB9}"/>
              </a:ext>
            </a:extLst>
          </p:cNvPr>
          <p:cNvSpPr txBox="1"/>
          <p:nvPr/>
        </p:nvSpPr>
        <p:spPr>
          <a:xfrm>
            <a:off x="374071" y="3463636"/>
            <a:ext cx="11180618" cy="1754326"/>
          </a:xfrm>
          <a:prstGeom prst="rect">
            <a:avLst/>
          </a:prstGeom>
          <a:noFill/>
        </p:spPr>
        <p:txBody>
          <a:bodyPr wrap="square">
            <a:spAutoFit/>
          </a:bodyPr>
          <a:lstStyle/>
          <a:p>
            <a:r>
              <a:rPr lang="en-US" b="1" dirty="0"/>
              <a:t>Note: </a:t>
            </a:r>
            <a:r>
              <a:rPr lang="en-US" dirty="0"/>
              <a:t>In Existential quantifiers we always use AND or Conjunction symbol (∧).It is read as:</a:t>
            </a:r>
          </a:p>
          <a:p>
            <a:endParaRPr lang="en-US" dirty="0"/>
          </a:p>
          <a:p>
            <a:pPr algn="just">
              <a:buFont typeface="Arial" panose="020B0604020202020204" pitchFamily="34" charset="0"/>
              <a:buChar char="•"/>
            </a:pPr>
            <a:r>
              <a:rPr lang="en-US" b="1" i="0" dirty="0">
                <a:solidFill>
                  <a:srgbClr val="000000"/>
                </a:solidFill>
                <a:effectLst/>
                <a:latin typeface="inter-bold"/>
              </a:rPr>
              <a:t>There exists a 'x.'</a:t>
            </a:r>
            <a:endParaRPr lang="en-US" b="0" i="0" dirty="0">
              <a:solidFill>
                <a:srgbClr val="000000"/>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For some 'x.'</a:t>
            </a:r>
            <a:endParaRPr lang="en-US" b="0" i="0" dirty="0">
              <a:solidFill>
                <a:srgbClr val="000000"/>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For at least one 'x.'</a:t>
            </a:r>
            <a:endParaRPr lang="en-US" b="0" i="0" dirty="0">
              <a:solidFill>
                <a:srgbClr val="000000"/>
              </a:solidFill>
              <a:effectLst/>
              <a:latin typeface="inter-regular"/>
            </a:endParaRPr>
          </a:p>
          <a:p>
            <a:endParaRPr lang="en-US" dirty="0"/>
          </a:p>
        </p:txBody>
      </p:sp>
    </p:spTree>
    <p:extLst>
      <p:ext uri="{BB962C8B-B14F-4D97-AF65-F5344CB8AC3E}">
        <p14:creationId xmlns:p14="http://schemas.microsoft.com/office/powerpoint/2010/main" val="1547474573"/>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5A407D-5DF1-E5F3-466F-66B51B1F6FB7}"/>
              </a:ext>
            </a:extLst>
          </p:cNvPr>
          <p:cNvPicPr>
            <a:picLocks noChangeAspect="1"/>
          </p:cNvPicPr>
          <p:nvPr/>
        </p:nvPicPr>
        <p:blipFill>
          <a:blip r:embed="rId2"/>
          <a:stretch>
            <a:fillRect/>
          </a:stretch>
        </p:blipFill>
        <p:spPr>
          <a:xfrm>
            <a:off x="1415873" y="719137"/>
            <a:ext cx="7552781" cy="4781118"/>
          </a:xfrm>
          <a:prstGeom prst="rect">
            <a:avLst/>
          </a:prstGeom>
        </p:spPr>
      </p:pic>
      <p:sp>
        <p:nvSpPr>
          <p:cNvPr id="4" name="TextBox 3">
            <a:extLst>
              <a:ext uri="{FF2B5EF4-FFF2-40B4-BE49-F238E27FC236}">
                <a16:creationId xmlns:a16="http://schemas.microsoft.com/office/drawing/2014/main" id="{B01B7DD8-6231-CD90-359E-FFEE287BE859}"/>
              </a:ext>
            </a:extLst>
          </p:cNvPr>
          <p:cNvSpPr txBox="1"/>
          <p:nvPr/>
        </p:nvSpPr>
        <p:spPr>
          <a:xfrm>
            <a:off x="526473" y="5500255"/>
            <a:ext cx="10072254" cy="923330"/>
          </a:xfrm>
          <a:prstGeom prst="rect">
            <a:avLst/>
          </a:prstGeom>
          <a:noFill/>
        </p:spPr>
        <p:txBody>
          <a:bodyPr wrap="square">
            <a:spAutoFit/>
          </a:bodyPr>
          <a:lstStyle/>
          <a:p>
            <a:r>
              <a:rPr lang="en-US" b="1" dirty="0"/>
              <a:t>∃x: boys(x) ∧ intelligent(x)</a:t>
            </a:r>
          </a:p>
          <a:p>
            <a:endParaRPr lang="en-US" dirty="0"/>
          </a:p>
          <a:p>
            <a:r>
              <a:rPr lang="en-US" b="1" dirty="0">
                <a:solidFill>
                  <a:schemeClr val="accent1"/>
                </a:solidFill>
              </a:rPr>
              <a:t>It will be read as There are some x where x is a boy who is intelligent</a:t>
            </a:r>
            <a:r>
              <a:rPr lang="en-US" dirty="0"/>
              <a:t>.</a:t>
            </a:r>
          </a:p>
        </p:txBody>
      </p:sp>
    </p:spTree>
    <p:extLst>
      <p:ext uri="{BB962C8B-B14F-4D97-AF65-F5344CB8AC3E}">
        <p14:creationId xmlns:p14="http://schemas.microsoft.com/office/powerpoint/2010/main" val="1838525619"/>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AB46EC-C85A-4773-359C-456F5D0B2B1A}"/>
              </a:ext>
            </a:extLst>
          </p:cNvPr>
          <p:cNvSpPr txBox="1"/>
          <p:nvPr/>
        </p:nvSpPr>
        <p:spPr>
          <a:xfrm>
            <a:off x="152400" y="473701"/>
            <a:ext cx="12039600" cy="2954655"/>
          </a:xfrm>
          <a:prstGeom prst="rect">
            <a:avLst/>
          </a:prstGeom>
          <a:noFill/>
        </p:spPr>
        <p:txBody>
          <a:bodyPr wrap="square">
            <a:spAutoFit/>
          </a:bodyPr>
          <a:lstStyle/>
          <a:p>
            <a:r>
              <a:rPr lang="en-US" b="1" dirty="0">
                <a:solidFill>
                  <a:schemeClr val="accent1"/>
                </a:solidFill>
              </a:rPr>
              <a:t>Points to remember:</a:t>
            </a:r>
          </a:p>
          <a:p>
            <a:endParaRPr lang="en-US" b="1" dirty="0"/>
          </a:p>
          <a:p>
            <a:pPr marL="285750" indent="-285750">
              <a:buFont typeface="Arial" panose="020B0604020202020204" pitchFamily="34" charset="0"/>
              <a:buChar char="•"/>
            </a:pPr>
            <a:r>
              <a:rPr lang="en-US" dirty="0"/>
              <a:t>The main connective for universal quantifier ∀ is implication →.</a:t>
            </a:r>
          </a:p>
          <a:p>
            <a:pPr marL="285750" indent="-285750">
              <a:buFont typeface="Arial" panose="020B0604020202020204" pitchFamily="34" charset="0"/>
              <a:buChar char="•"/>
            </a:pPr>
            <a:r>
              <a:rPr lang="en-US" dirty="0"/>
              <a:t>The main connective for existential quantifier ∃ is and ∧.</a:t>
            </a:r>
          </a:p>
          <a:p>
            <a:endParaRPr lang="en-US" dirty="0"/>
          </a:p>
          <a:p>
            <a:endParaRPr lang="en-US" dirty="0"/>
          </a:p>
          <a:p>
            <a:r>
              <a:rPr lang="en-US" b="1" dirty="0">
                <a:solidFill>
                  <a:schemeClr val="accent1"/>
                </a:solidFill>
              </a:rPr>
              <a:t>Properties of Quantifiers:</a:t>
            </a:r>
          </a:p>
          <a:p>
            <a:pPr marL="285750" indent="-285750">
              <a:buFont typeface="Arial" panose="020B0604020202020204" pitchFamily="34" charset="0"/>
              <a:buChar char="•"/>
            </a:pPr>
            <a:r>
              <a:rPr lang="en-US" dirty="0"/>
              <a:t>In the universal quantifier, ∀</a:t>
            </a:r>
            <a:r>
              <a:rPr lang="en-US" dirty="0" err="1"/>
              <a:t>x∀y</a:t>
            </a:r>
            <a:r>
              <a:rPr lang="en-US" dirty="0"/>
              <a:t> is like ∀</a:t>
            </a:r>
            <a:r>
              <a:rPr lang="en-US" dirty="0" err="1"/>
              <a:t>y∀x</a:t>
            </a:r>
            <a:r>
              <a:rPr lang="en-US" dirty="0"/>
              <a:t>.</a:t>
            </a:r>
          </a:p>
          <a:p>
            <a:pPr marL="285750" indent="-285750">
              <a:buFont typeface="Arial" panose="020B0604020202020204" pitchFamily="34" charset="0"/>
              <a:buChar char="•"/>
            </a:pPr>
            <a:r>
              <a:rPr lang="en-US" dirty="0"/>
              <a:t>In the Existential quantifier, ∃</a:t>
            </a:r>
            <a:r>
              <a:rPr lang="en-US" dirty="0" err="1"/>
              <a:t>x∃y</a:t>
            </a:r>
            <a:r>
              <a:rPr lang="en-US" dirty="0"/>
              <a:t> is like ∃</a:t>
            </a:r>
            <a:r>
              <a:rPr lang="en-US" dirty="0" err="1"/>
              <a:t>y∃x</a:t>
            </a:r>
            <a:r>
              <a:rPr lang="en-US" dirty="0"/>
              <a:t>.</a:t>
            </a:r>
          </a:p>
          <a:p>
            <a:pPr algn="ctr"/>
            <a:r>
              <a:rPr lang="en-US" sz="2400" b="1" dirty="0">
                <a:solidFill>
                  <a:schemeClr val="accent1"/>
                </a:solidFill>
              </a:rPr>
              <a:t>∃</a:t>
            </a:r>
            <a:r>
              <a:rPr lang="en-US" sz="2400" b="1" dirty="0" err="1">
                <a:solidFill>
                  <a:schemeClr val="accent1"/>
                </a:solidFill>
              </a:rPr>
              <a:t>x∀y</a:t>
            </a:r>
            <a:r>
              <a:rPr lang="en-US" sz="2400" b="1" dirty="0">
                <a:solidFill>
                  <a:schemeClr val="accent1"/>
                </a:solidFill>
              </a:rPr>
              <a:t> is not like ∀</a:t>
            </a:r>
            <a:r>
              <a:rPr lang="en-US" sz="2400" b="1" dirty="0" err="1">
                <a:solidFill>
                  <a:schemeClr val="accent1"/>
                </a:solidFill>
              </a:rPr>
              <a:t>y∃x</a:t>
            </a:r>
            <a:r>
              <a:rPr lang="en-US" sz="2400" b="1" dirty="0">
                <a:solidFill>
                  <a:schemeClr val="accent1"/>
                </a:solidFill>
              </a:rPr>
              <a:t>.</a:t>
            </a:r>
          </a:p>
        </p:txBody>
      </p:sp>
      <p:sp>
        <p:nvSpPr>
          <p:cNvPr id="5" name="TextBox 4">
            <a:extLst>
              <a:ext uri="{FF2B5EF4-FFF2-40B4-BE49-F238E27FC236}">
                <a16:creationId xmlns:a16="http://schemas.microsoft.com/office/drawing/2014/main" id="{EC65648A-A853-7DBE-059D-0F1E2AC3628C}"/>
              </a:ext>
            </a:extLst>
          </p:cNvPr>
          <p:cNvSpPr txBox="1"/>
          <p:nvPr/>
        </p:nvSpPr>
        <p:spPr>
          <a:xfrm>
            <a:off x="429490" y="4103593"/>
            <a:ext cx="11762509" cy="1754326"/>
          </a:xfrm>
          <a:prstGeom prst="rect">
            <a:avLst/>
          </a:prstGeom>
          <a:noFill/>
        </p:spPr>
        <p:txBody>
          <a:bodyPr wrap="square">
            <a:spAutoFit/>
          </a:bodyPr>
          <a:lstStyle/>
          <a:p>
            <a:r>
              <a:rPr lang="en-US" b="1" dirty="0">
                <a:solidFill>
                  <a:schemeClr val="accent1"/>
                </a:solidFill>
              </a:rPr>
              <a:t>Some Examples of FOL using quantifier:</a:t>
            </a:r>
          </a:p>
          <a:p>
            <a:endParaRPr lang="en-US" dirty="0"/>
          </a:p>
          <a:p>
            <a:r>
              <a:rPr lang="en-US" dirty="0"/>
              <a:t>1. </a:t>
            </a:r>
            <a:r>
              <a:rPr lang="en-US" b="1" dirty="0">
                <a:solidFill>
                  <a:schemeClr val="accent1"/>
                </a:solidFill>
              </a:rPr>
              <a:t>All birds fly.</a:t>
            </a:r>
          </a:p>
          <a:p>
            <a:r>
              <a:rPr lang="en-US" dirty="0"/>
              <a:t>In this question, the predicate is "fly(bird)."</a:t>
            </a:r>
          </a:p>
          <a:p>
            <a:r>
              <a:rPr lang="en-US" dirty="0"/>
              <a:t>And since there are all birds who fly so it will be represented as follows.</a:t>
            </a:r>
          </a:p>
          <a:p>
            <a:r>
              <a:rPr lang="en-US" dirty="0">
                <a:solidFill>
                  <a:schemeClr val="accent1"/>
                </a:solidFill>
              </a:rPr>
              <a:t>              </a:t>
            </a:r>
            <a:r>
              <a:rPr lang="en-US" b="1" dirty="0">
                <a:solidFill>
                  <a:schemeClr val="accent1"/>
                </a:solidFill>
              </a:rPr>
              <a:t>∀x bird(x) →fly(x).</a:t>
            </a:r>
          </a:p>
        </p:txBody>
      </p:sp>
    </p:spTree>
    <p:extLst>
      <p:ext uri="{BB962C8B-B14F-4D97-AF65-F5344CB8AC3E}">
        <p14:creationId xmlns:p14="http://schemas.microsoft.com/office/powerpoint/2010/main" val="23574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DD1418-439F-59E3-18AC-C325E10E9906}"/>
              </a:ext>
            </a:extLst>
          </p:cNvPr>
          <p:cNvPicPr>
            <a:picLocks noChangeAspect="1"/>
          </p:cNvPicPr>
          <p:nvPr/>
        </p:nvPicPr>
        <p:blipFill>
          <a:blip r:embed="rId2"/>
          <a:stretch>
            <a:fillRect/>
          </a:stretch>
        </p:blipFill>
        <p:spPr>
          <a:xfrm>
            <a:off x="571429" y="678873"/>
            <a:ext cx="10747734" cy="5265749"/>
          </a:xfrm>
          <a:prstGeom prst="rect">
            <a:avLst/>
          </a:prstGeom>
        </p:spPr>
      </p:pic>
    </p:spTree>
    <p:extLst>
      <p:ext uri="{BB962C8B-B14F-4D97-AF65-F5344CB8AC3E}">
        <p14:creationId xmlns:p14="http://schemas.microsoft.com/office/powerpoint/2010/main" val="402842123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DD586C-6D8A-0736-5858-A4DFEC63658A}"/>
              </a:ext>
            </a:extLst>
          </p:cNvPr>
          <p:cNvSpPr txBox="1"/>
          <p:nvPr/>
        </p:nvSpPr>
        <p:spPr>
          <a:xfrm>
            <a:off x="207818" y="251983"/>
            <a:ext cx="11776364" cy="4801314"/>
          </a:xfrm>
          <a:prstGeom prst="rect">
            <a:avLst/>
          </a:prstGeom>
          <a:noFill/>
        </p:spPr>
        <p:txBody>
          <a:bodyPr wrap="square">
            <a:spAutoFit/>
          </a:bodyPr>
          <a:lstStyle/>
          <a:p>
            <a:r>
              <a:rPr lang="en-US" dirty="0"/>
              <a:t> </a:t>
            </a:r>
            <a:r>
              <a:rPr lang="en-US" b="1" dirty="0">
                <a:solidFill>
                  <a:schemeClr val="accent1"/>
                </a:solidFill>
              </a:rPr>
              <a:t>Every man respects his parent.</a:t>
            </a:r>
          </a:p>
          <a:p>
            <a:r>
              <a:rPr lang="en-US" dirty="0"/>
              <a:t>In this question, the predicate is "respect(x, y)," where x=man, and y= parent.</a:t>
            </a:r>
          </a:p>
          <a:p>
            <a:endParaRPr lang="en-US" dirty="0"/>
          </a:p>
          <a:p>
            <a:endParaRPr lang="en-US" dirty="0"/>
          </a:p>
          <a:p>
            <a:r>
              <a:rPr lang="en-US" dirty="0"/>
              <a:t>Since there is every man will use it ∀, and it will be represented as follows:</a:t>
            </a:r>
          </a:p>
          <a:p>
            <a:pPr algn="ctr"/>
            <a:r>
              <a:rPr lang="en-US" b="1" dirty="0">
                <a:solidFill>
                  <a:schemeClr val="accent1"/>
                </a:solidFill>
              </a:rPr>
              <a:t>              ∀x man(x) → respects (x, parent).</a:t>
            </a:r>
          </a:p>
          <a:p>
            <a:pPr algn="ctr"/>
            <a:endParaRPr lang="en-US" b="1" dirty="0">
              <a:solidFill>
                <a:schemeClr val="accent1"/>
              </a:solidFill>
            </a:endParaRPr>
          </a:p>
          <a:p>
            <a:pPr algn="ctr"/>
            <a:endParaRPr lang="en-US" b="1" dirty="0">
              <a:solidFill>
                <a:schemeClr val="accent1"/>
              </a:solidFill>
            </a:endParaRPr>
          </a:p>
          <a:p>
            <a:r>
              <a:rPr lang="en-US" b="1" dirty="0">
                <a:solidFill>
                  <a:schemeClr val="accent1"/>
                </a:solidFill>
              </a:rPr>
              <a:t>3. Some boys play cricket.</a:t>
            </a:r>
          </a:p>
          <a:p>
            <a:r>
              <a:rPr lang="en-US" dirty="0"/>
              <a:t>In this question, the predicate is "play(x, y)," where x= boys, and y= game. Since there are some boys, we will use ∃, and it will be represented as:</a:t>
            </a:r>
          </a:p>
          <a:p>
            <a:r>
              <a:rPr lang="en-US" b="1" dirty="0">
                <a:solidFill>
                  <a:schemeClr val="accent1"/>
                </a:solidFill>
              </a:rPr>
              <a:t>              ∃x boys(x) → play(x, cricket).</a:t>
            </a:r>
          </a:p>
          <a:p>
            <a:endParaRPr lang="en-US" b="1" dirty="0">
              <a:solidFill>
                <a:schemeClr val="accent1"/>
              </a:solidFill>
            </a:endParaRPr>
          </a:p>
          <a:p>
            <a:r>
              <a:rPr lang="en-US" b="1" dirty="0">
                <a:solidFill>
                  <a:schemeClr val="accent1"/>
                </a:solidFill>
              </a:rPr>
              <a:t>4. Not all students like both Mathematics and Science.</a:t>
            </a:r>
          </a:p>
          <a:p>
            <a:r>
              <a:rPr lang="en-US" dirty="0"/>
              <a:t>In this question, the predicate is "like(x, y)," where x= student, and y= subject.</a:t>
            </a:r>
          </a:p>
          <a:p>
            <a:r>
              <a:rPr lang="en-US" dirty="0"/>
              <a:t>Since there are not all students, we will use ∀ with negation, the following representation for this:</a:t>
            </a:r>
          </a:p>
          <a:p>
            <a:r>
              <a:rPr lang="en-US" b="1" dirty="0">
                <a:solidFill>
                  <a:schemeClr val="accent1"/>
                </a:solidFill>
              </a:rPr>
              <a:t>              ¬∀ (x) [ student(x) → like(x, Mathematics) ∧ like(x, Science)].</a:t>
            </a:r>
          </a:p>
        </p:txBody>
      </p:sp>
    </p:spTree>
    <p:extLst>
      <p:ext uri="{BB962C8B-B14F-4D97-AF65-F5344CB8AC3E}">
        <p14:creationId xmlns:p14="http://schemas.microsoft.com/office/powerpoint/2010/main" val="165706126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1BD7DD-6251-DF5F-C0B7-2D1642CA902B}"/>
              </a:ext>
            </a:extLst>
          </p:cNvPr>
          <p:cNvPicPr>
            <a:picLocks noChangeAspect="1"/>
          </p:cNvPicPr>
          <p:nvPr/>
        </p:nvPicPr>
        <p:blipFill>
          <a:blip r:embed="rId2"/>
          <a:stretch>
            <a:fillRect/>
          </a:stretch>
        </p:blipFill>
        <p:spPr>
          <a:xfrm>
            <a:off x="992114" y="707695"/>
            <a:ext cx="9665835" cy="5442609"/>
          </a:xfrm>
          <a:prstGeom prst="rect">
            <a:avLst/>
          </a:prstGeom>
        </p:spPr>
      </p:pic>
    </p:spTree>
    <p:extLst>
      <p:ext uri="{BB962C8B-B14F-4D97-AF65-F5344CB8AC3E}">
        <p14:creationId xmlns:p14="http://schemas.microsoft.com/office/powerpoint/2010/main" val="269834134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7215E1-BAE8-4665-0122-A2D135AA2DCF}"/>
              </a:ext>
            </a:extLst>
          </p:cNvPr>
          <p:cNvSpPr txBox="1"/>
          <p:nvPr/>
        </p:nvSpPr>
        <p:spPr>
          <a:xfrm>
            <a:off x="263236" y="293315"/>
            <a:ext cx="6096000" cy="369332"/>
          </a:xfrm>
          <a:prstGeom prst="rect">
            <a:avLst/>
          </a:prstGeom>
          <a:noFill/>
        </p:spPr>
        <p:txBody>
          <a:bodyPr wrap="square">
            <a:spAutoFit/>
          </a:bodyPr>
          <a:lstStyle/>
          <a:p>
            <a:r>
              <a:rPr lang="en-US" b="1" dirty="0">
                <a:solidFill>
                  <a:schemeClr val="accent1"/>
                </a:solidFill>
              </a:rPr>
              <a:t>USING PREDICATE LOGIC</a:t>
            </a:r>
          </a:p>
        </p:txBody>
      </p:sp>
      <p:sp>
        <p:nvSpPr>
          <p:cNvPr id="7" name="TextBox 6">
            <a:extLst>
              <a:ext uri="{FF2B5EF4-FFF2-40B4-BE49-F238E27FC236}">
                <a16:creationId xmlns:a16="http://schemas.microsoft.com/office/drawing/2014/main" id="{C064CCB5-065C-2A10-886F-3EC8BEF34E1A}"/>
              </a:ext>
            </a:extLst>
          </p:cNvPr>
          <p:cNvSpPr txBox="1"/>
          <p:nvPr/>
        </p:nvSpPr>
        <p:spPr>
          <a:xfrm>
            <a:off x="263236" y="889245"/>
            <a:ext cx="11679382" cy="1200329"/>
          </a:xfrm>
          <a:prstGeom prst="rect">
            <a:avLst/>
          </a:prstGeom>
          <a:noFill/>
        </p:spPr>
        <p:txBody>
          <a:bodyPr wrap="square">
            <a:spAutoFit/>
          </a:bodyPr>
          <a:lstStyle/>
          <a:p>
            <a:r>
              <a:rPr lang="en-US" b="1" dirty="0">
                <a:solidFill>
                  <a:schemeClr val="accent1"/>
                </a:solidFill>
              </a:rPr>
              <a:t>First-order Predicate logic (FOPL) models the world in terms of</a:t>
            </a:r>
          </a:p>
          <a:p>
            <a:pPr marL="285750" indent="-285750">
              <a:buFont typeface="Arial" panose="020B0604020202020204" pitchFamily="34" charset="0"/>
              <a:buChar char="•"/>
            </a:pPr>
            <a:r>
              <a:rPr lang="en-US" b="1" dirty="0">
                <a:solidFill>
                  <a:schemeClr val="accent1"/>
                </a:solidFill>
              </a:rPr>
              <a:t>Objects,</a:t>
            </a:r>
            <a:r>
              <a:rPr lang="en-US" dirty="0"/>
              <a:t> which are things with individual identities</a:t>
            </a:r>
          </a:p>
          <a:p>
            <a:pPr marL="285750" indent="-285750">
              <a:buFont typeface="Arial" panose="020B0604020202020204" pitchFamily="34" charset="0"/>
              <a:buChar char="•"/>
            </a:pPr>
            <a:r>
              <a:rPr lang="en-US" dirty="0"/>
              <a:t> </a:t>
            </a:r>
            <a:r>
              <a:rPr lang="en-US" b="1" dirty="0">
                <a:solidFill>
                  <a:schemeClr val="accent1"/>
                </a:solidFill>
              </a:rPr>
              <a:t>Properties</a:t>
            </a:r>
            <a:r>
              <a:rPr lang="en-US" dirty="0"/>
              <a:t> of objects that distinguish them from other objects</a:t>
            </a:r>
          </a:p>
          <a:p>
            <a:pPr marL="285750" indent="-285750">
              <a:buFont typeface="Arial" panose="020B0604020202020204" pitchFamily="34" charset="0"/>
              <a:buChar char="•"/>
            </a:pPr>
            <a:r>
              <a:rPr lang="en-US" b="1" dirty="0">
                <a:solidFill>
                  <a:schemeClr val="accent1"/>
                </a:solidFill>
              </a:rPr>
              <a:t> Relations </a:t>
            </a:r>
            <a:r>
              <a:rPr lang="en-US" dirty="0"/>
              <a:t>that hold among sets of objects</a:t>
            </a:r>
          </a:p>
        </p:txBody>
      </p:sp>
      <p:sp>
        <p:nvSpPr>
          <p:cNvPr id="9" name="TextBox 8">
            <a:extLst>
              <a:ext uri="{FF2B5EF4-FFF2-40B4-BE49-F238E27FC236}">
                <a16:creationId xmlns:a16="http://schemas.microsoft.com/office/drawing/2014/main" id="{6366C0B4-FD32-0045-A6F7-7C72F25FA23A}"/>
              </a:ext>
            </a:extLst>
          </p:cNvPr>
          <p:cNvSpPr txBox="1"/>
          <p:nvPr/>
        </p:nvSpPr>
        <p:spPr>
          <a:xfrm>
            <a:off x="249382" y="2089574"/>
            <a:ext cx="11623964" cy="3970318"/>
          </a:xfrm>
          <a:prstGeom prst="rect">
            <a:avLst/>
          </a:prstGeom>
          <a:noFill/>
        </p:spPr>
        <p:txBody>
          <a:bodyPr wrap="square">
            <a:spAutoFit/>
          </a:bodyPr>
          <a:lstStyle/>
          <a:p>
            <a:r>
              <a:rPr lang="en-US" b="1" dirty="0">
                <a:solidFill>
                  <a:schemeClr val="accent1"/>
                </a:solidFill>
              </a:rPr>
              <a:t>Functions,</a:t>
            </a:r>
            <a:r>
              <a:rPr lang="en-US" dirty="0"/>
              <a:t> which are a subset of relations where there is only one “value” for any given “input”</a:t>
            </a:r>
          </a:p>
          <a:p>
            <a:endParaRPr lang="en-US" dirty="0"/>
          </a:p>
          <a:p>
            <a:r>
              <a:rPr lang="en-US" b="1" dirty="0">
                <a:solidFill>
                  <a:schemeClr val="accent1"/>
                </a:solidFill>
              </a:rPr>
              <a:t>First-order Predicate logic (FOPL) provides:</a:t>
            </a:r>
          </a:p>
          <a:p>
            <a:r>
              <a:rPr lang="en-US" b="1" dirty="0">
                <a:solidFill>
                  <a:schemeClr val="accent1"/>
                </a:solidFill>
              </a:rPr>
              <a:t>Constants:</a:t>
            </a:r>
            <a:r>
              <a:rPr lang="en-US" dirty="0"/>
              <a:t> a, b, dog33. Name a specific object.</a:t>
            </a:r>
          </a:p>
          <a:p>
            <a:r>
              <a:rPr lang="en-US" b="1" dirty="0">
                <a:solidFill>
                  <a:schemeClr val="accent1"/>
                </a:solidFill>
              </a:rPr>
              <a:t>Variables:</a:t>
            </a:r>
            <a:r>
              <a:rPr lang="en-US" dirty="0"/>
              <a:t> X, Y. Refer to an object without naming it.</a:t>
            </a:r>
          </a:p>
          <a:p>
            <a:r>
              <a:rPr lang="en-US" b="1" dirty="0">
                <a:solidFill>
                  <a:schemeClr val="accent1"/>
                </a:solidFill>
              </a:rPr>
              <a:t>Functions: </a:t>
            </a:r>
            <a:r>
              <a:rPr lang="en-US" dirty="0"/>
              <a:t>Mapping from objects to objects.</a:t>
            </a:r>
          </a:p>
          <a:p>
            <a:r>
              <a:rPr lang="en-US" b="1" dirty="0">
                <a:solidFill>
                  <a:schemeClr val="accent1"/>
                </a:solidFill>
              </a:rPr>
              <a:t>Terms: </a:t>
            </a:r>
            <a:r>
              <a:rPr lang="en-US" dirty="0"/>
              <a:t>Refer to objects</a:t>
            </a:r>
          </a:p>
          <a:p>
            <a:r>
              <a:rPr lang="en-US" b="1" dirty="0">
                <a:solidFill>
                  <a:schemeClr val="accent1"/>
                </a:solidFill>
              </a:rPr>
              <a:t>Atomic Sentences: </a:t>
            </a:r>
            <a:r>
              <a:rPr lang="en-US" dirty="0"/>
              <a:t>Atomic sentences are the most basic sentences of first-order logic. These sentences are formed from a predicate symbol followed by a parenthesis with a sequence of terms.</a:t>
            </a:r>
          </a:p>
          <a:p>
            <a:endParaRPr lang="en-US" dirty="0"/>
          </a:p>
          <a:p>
            <a:r>
              <a:rPr lang="en-US" dirty="0"/>
              <a:t>We can represent atomic sentences as Predicate (term1, term2, ......, term n).</a:t>
            </a:r>
          </a:p>
          <a:p>
            <a:endParaRPr lang="en-US" dirty="0"/>
          </a:p>
          <a:p>
            <a:r>
              <a:rPr lang="en-US" dirty="0"/>
              <a:t>A </a:t>
            </a:r>
            <a:r>
              <a:rPr lang="en-US" b="1" dirty="0">
                <a:solidFill>
                  <a:schemeClr val="accent1"/>
                </a:solidFill>
              </a:rPr>
              <a:t>well-formed formula (</a:t>
            </a:r>
            <a:r>
              <a:rPr lang="en-US" b="1" dirty="0" err="1">
                <a:solidFill>
                  <a:schemeClr val="accent1"/>
                </a:solidFill>
              </a:rPr>
              <a:t>wff</a:t>
            </a:r>
            <a:r>
              <a:rPr lang="en-US" b="1" dirty="0">
                <a:solidFill>
                  <a:schemeClr val="accent1"/>
                </a:solidFill>
              </a:rPr>
              <a:t>) </a:t>
            </a:r>
            <a:r>
              <a:rPr lang="en-US" dirty="0"/>
              <a:t>is a sentence containing no “free” variables. So, That is, all variables are “bound” by universal or existential quantifiers. (∀x)P(x, y) has x bound as a universally quantified variable, but y is free.</a:t>
            </a:r>
          </a:p>
        </p:txBody>
      </p:sp>
    </p:spTree>
    <p:extLst>
      <p:ext uri="{BB962C8B-B14F-4D97-AF65-F5344CB8AC3E}">
        <p14:creationId xmlns:p14="http://schemas.microsoft.com/office/powerpoint/2010/main" val="34344174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C8575F-0F39-A605-E387-6C32EC9AABE0}"/>
              </a:ext>
            </a:extLst>
          </p:cNvPr>
          <p:cNvSpPr txBox="1"/>
          <p:nvPr/>
        </p:nvSpPr>
        <p:spPr>
          <a:xfrm>
            <a:off x="415636" y="719078"/>
            <a:ext cx="11360727" cy="2585323"/>
          </a:xfrm>
          <a:prstGeom prst="rect">
            <a:avLst/>
          </a:prstGeom>
          <a:noFill/>
        </p:spPr>
        <p:txBody>
          <a:bodyPr wrap="square">
            <a:spAutoFit/>
          </a:bodyPr>
          <a:lstStyle/>
          <a:p>
            <a:r>
              <a:rPr lang="en-US" b="1" dirty="0">
                <a:solidFill>
                  <a:schemeClr val="accent1"/>
                </a:solidFill>
              </a:rPr>
              <a:t>Quantifiers</a:t>
            </a:r>
          </a:p>
          <a:p>
            <a:r>
              <a:rPr lang="en-US" b="1" dirty="0">
                <a:solidFill>
                  <a:schemeClr val="accent1"/>
                </a:solidFill>
              </a:rPr>
              <a:t>Universal quantification</a:t>
            </a:r>
          </a:p>
          <a:p>
            <a:r>
              <a:rPr lang="en-US" dirty="0"/>
              <a:t>(∀x)P(x) means that P holds for all values of x in the domain associated with that variable.</a:t>
            </a:r>
          </a:p>
          <a:p>
            <a:endParaRPr lang="en-US" dirty="0"/>
          </a:p>
          <a:p>
            <a:r>
              <a:rPr lang="en-US" dirty="0"/>
              <a:t> E.g., (∀x) dolphin(x) → mammal(x)</a:t>
            </a:r>
          </a:p>
          <a:p>
            <a:r>
              <a:rPr lang="en-US" b="1" dirty="0">
                <a:solidFill>
                  <a:schemeClr val="accent1"/>
                </a:solidFill>
              </a:rPr>
              <a:t>Existential quantification</a:t>
            </a:r>
          </a:p>
          <a:p>
            <a:r>
              <a:rPr lang="en-US" dirty="0"/>
              <a:t> (∃ x)P(x) means that P holds for some value of x in the domain associated with that variable.</a:t>
            </a:r>
          </a:p>
          <a:p>
            <a:endParaRPr lang="en-US" dirty="0"/>
          </a:p>
          <a:p>
            <a:r>
              <a:rPr lang="en-US" dirty="0"/>
              <a:t> E.g., (∃ x) mammal(x) ∧ lays-eggs(x)</a:t>
            </a:r>
          </a:p>
        </p:txBody>
      </p:sp>
    </p:spTree>
    <p:extLst>
      <p:ext uri="{BB962C8B-B14F-4D97-AF65-F5344CB8AC3E}">
        <p14:creationId xmlns:p14="http://schemas.microsoft.com/office/powerpoint/2010/main" val="2727641134"/>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29BEBC-09AC-EC76-D93E-384B572AF830}"/>
              </a:ext>
            </a:extLst>
          </p:cNvPr>
          <p:cNvSpPr txBox="1"/>
          <p:nvPr/>
        </p:nvSpPr>
        <p:spPr>
          <a:xfrm>
            <a:off x="290946" y="279461"/>
            <a:ext cx="6096000" cy="369332"/>
          </a:xfrm>
          <a:prstGeom prst="rect">
            <a:avLst/>
          </a:prstGeom>
          <a:noFill/>
        </p:spPr>
        <p:txBody>
          <a:bodyPr wrap="square">
            <a:spAutoFit/>
          </a:bodyPr>
          <a:lstStyle/>
          <a:p>
            <a:r>
              <a:rPr lang="en-US" b="1" dirty="0">
                <a:solidFill>
                  <a:schemeClr val="accent1"/>
                </a:solidFill>
              </a:rPr>
              <a:t>Representing Instance and ISA Relationships</a:t>
            </a:r>
          </a:p>
        </p:txBody>
      </p:sp>
      <p:pic>
        <p:nvPicPr>
          <p:cNvPr id="7" name="Picture 6">
            <a:extLst>
              <a:ext uri="{FF2B5EF4-FFF2-40B4-BE49-F238E27FC236}">
                <a16:creationId xmlns:a16="http://schemas.microsoft.com/office/drawing/2014/main" id="{97EFEC2C-B2A6-5A4B-080A-15552C5E5F45}"/>
              </a:ext>
            </a:extLst>
          </p:cNvPr>
          <p:cNvPicPr>
            <a:picLocks noChangeAspect="1"/>
          </p:cNvPicPr>
          <p:nvPr/>
        </p:nvPicPr>
        <p:blipFill>
          <a:blip r:embed="rId2"/>
          <a:stretch>
            <a:fillRect/>
          </a:stretch>
        </p:blipFill>
        <p:spPr>
          <a:xfrm>
            <a:off x="1357746" y="1003686"/>
            <a:ext cx="9129459" cy="5484982"/>
          </a:xfrm>
          <a:prstGeom prst="rect">
            <a:avLst/>
          </a:prstGeom>
        </p:spPr>
      </p:pic>
    </p:spTree>
    <p:extLst>
      <p:ext uri="{BB962C8B-B14F-4D97-AF65-F5344CB8AC3E}">
        <p14:creationId xmlns:p14="http://schemas.microsoft.com/office/powerpoint/2010/main" val="27037385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8CDB7A-9435-21B0-3492-67417861BFF7}"/>
              </a:ext>
            </a:extLst>
          </p:cNvPr>
          <p:cNvSpPr txBox="1"/>
          <p:nvPr/>
        </p:nvSpPr>
        <p:spPr>
          <a:xfrm>
            <a:off x="387926" y="418468"/>
            <a:ext cx="11457709" cy="2585323"/>
          </a:xfrm>
          <a:prstGeom prst="rect">
            <a:avLst/>
          </a:prstGeom>
          <a:noFill/>
        </p:spPr>
        <p:txBody>
          <a:bodyPr wrap="square">
            <a:spAutoFit/>
          </a:bodyPr>
          <a:lstStyle/>
          <a:p>
            <a:r>
              <a:rPr lang="en-US" b="1" dirty="0">
                <a:solidFill>
                  <a:schemeClr val="accent1"/>
                </a:solidFill>
              </a:rPr>
              <a:t>Computable Functions and Predicates</a:t>
            </a:r>
          </a:p>
          <a:p>
            <a:pPr marL="285750" indent="-285750">
              <a:buFont typeface="Arial" panose="020B0604020202020204" pitchFamily="34" charset="0"/>
              <a:buChar char="•"/>
            </a:pPr>
            <a:r>
              <a:rPr lang="en-US" dirty="0"/>
              <a:t>To express simple facts, such as the following greater-than and less-than relationships:</a:t>
            </a:r>
          </a:p>
          <a:p>
            <a:r>
              <a:rPr lang="en-US" dirty="0"/>
              <a:t>                                                                 </a:t>
            </a:r>
            <a:r>
              <a:rPr lang="en-US" dirty="0" err="1"/>
              <a:t>gt</a:t>
            </a:r>
            <a:r>
              <a:rPr lang="en-US" dirty="0"/>
              <a:t>(1,0) It(0,1) </a:t>
            </a:r>
            <a:r>
              <a:rPr lang="en-US" dirty="0" err="1"/>
              <a:t>gt</a:t>
            </a:r>
            <a:r>
              <a:rPr lang="en-US" dirty="0"/>
              <a:t>(2,1) It(1,2) </a:t>
            </a:r>
            <a:r>
              <a:rPr lang="en-US" dirty="0" err="1"/>
              <a:t>gt</a:t>
            </a:r>
            <a:r>
              <a:rPr lang="en-US" dirty="0"/>
              <a:t>(3,2) It( 2,3)</a:t>
            </a:r>
          </a:p>
          <a:p>
            <a:endParaRPr lang="en-US" dirty="0"/>
          </a:p>
          <a:p>
            <a:pPr marL="285750" indent="-285750">
              <a:buFont typeface="Arial" panose="020B0604020202020204" pitchFamily="34" charset="0"/>
              <a:buChar char="•"/>
            </a:pPr>
            <a:r>
              <a:rPr lang="en-US" dirty="0"/>
              <a:t>It is often also useful to have computable functions as well as computable predicates. Thus, we might want to be able to evaluate the truth of </a:t>
            </a:r>
            <a:r>
              <a:rPr lang="en-US" dirty="0" err="1"/>
              <a:t>gt</a:t>
            </a:r>
            <a:r>
              <a:rPr lang="en-US" dirty="0"/>
              <a:t>(2 + 3,1)</a:t>
            </a:r>
          </a:p>
          <a:p>
            <a:endParaRPr lang="en-US" dirty="0"/>
          </a:p>
          <a:p>
            <a:pPr marL="285750" indent="-285750">
              <a:buFont typeface="Arial" panose="020B0604020202020204" pitchFamily="34" charset="0"/>
              <a:buChar char="•"/>
            </a:pPr>
            <a:r>
              <a:rPr lang="en-US" dirty="0"/>
              <a:t>To do so requires that we first compute the value of the plus function given the arguments 2 and 3, and then send the arguments 5 and 1 to </a:t>
            </a:r>
            <a:r>
              <a:rPr lang="en-US" dirty="0" err="1"/>
              <a:t>gt.</a:t>
            </a:r>
            <a:endParaRPr lang="en-US" dirty="0"/>
          </a:p>
        </p:txBody>
      </p:sp>
      <p:sp>
        <p:nvSpPr>
          <p:cNvPr id="7" name="TextBox 6">
            <a:extLst>
              <a:ext uri="{FF2B5EF4-FFF2-40B4-BE49-F238E27FC236}">
                <a16:creationId xmlns:a16="http://schemas.microsoft.com/office/drawing/2014/main" id="{0200CE61-A3A2-4776-768C-98AE6195EAE6}"/>
              </a:ext>
            </a:extLst>
          </p:cNvPr>
          <p:cNvSpPr txBox="1"/>
          <p:nvPr/>
        </p:nvSpPr>
        <p:spPr>
          <a:xfrm>
            <a:off x="387926" y="3549502"/>
            <a:ext cx="11596256" cy="2031325"/>
          </a:xfrm>
          <a:prstGeom prst="rect">
            <a:avLst/>
          </a:prstGeom>
          <a:noFill/>
        </p:spPr>
        <p:txBody>
          <a:bodyPr wrap="square">
            <a:spAutoFit/>
          </a:bodyPr>
          <a:lstStyle/>
          <a:p>
            <a:r>
              <a:rPr lang="en-US" dirty="0"/>
              <a:t>It may be necessary to compute functions as part of a fact. In these cases, a computable predicate is used. </a:t>
            </a:r>
          </a:p>
          <a:p>
            <a:endParaRPr lang="en-US" dirty="0"/>
          </a:p>
          <a:p>
            <a:r>
              <a:rPr lang="en-US" dirty="0"/>
              <a:t>A computable predicate may include computable functions such as +, -, *, etc.</a:t>
            </a:r>
          </a:p>
          <a:p>
            <a:endParaRPr lang="en-US" dirty="0"/>
          </a:p>
          <a:p>
            <a:r>
              <a:rPr lang="en-US" b="1" dirty="0"/>
              <a:t> For example, </a:t>
            </a:r>
            <a:r>
              <a:rPr lang="en-US" b="1" dirty="0" err="1"/>
              <a:t>gt</a:t>
            </a:r>
            <a:r>
              <a:rPr lang="en-US" b="1" dirty="0"/>
              <a:t>(x-y,10) →bigger(x) contains the computable predicate </a:t>
            </a:r>
            <a:r>
              <a:rPr lang="en-US" b="1" dirty="0" err="1"/>
              <a:t>gt</a:t>
            </a:r>
            <a:r>
              <a:rPr lang="en-US" b="1" dirty="0"/>
              <a:t> which performs the greater than function. </a:t>
            </a:r>
          </a:p>
          <a:p>
            <a:endParaRPr lang="en-US" dirty="0"/>
          </a:p>
          <a:p>
            <a:r>
              <a:rPr lang="en-US" dirty="0"/>
              <a:t>Note that this computable predicate uses the computable function subtraction.</a:t>
            </a:r>
          </a:p>
        </p:txBody>
      </p:sp>
    </p:spTree>
    <p:extLst>
      <p:ext uri="{BB962C8B-B14F-4D97-AF65-F5344CB8AC3E}">
        <p14:creationId xmlns:p14="http://schemas.microsoft.com/office/powerpoint/2010/main" val="117799990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334B7A-DE49-0188-C653-0C41FA7F9599}"/>
              </a:ext>
            </a:extLst>
          </p:cNvPr>
          <p:cNvSpPr txBox="1"/>
          <p:nvPr/>
        </p:nvSpPr>
        <p:spPr>
          <a:xfrm>
            <a:off x="457200" y="474345"/>
            <a:ext cx="11485418" cy="5909310"/>
          </a:xfrm>
          <a:prstGeom prst="rect">
            <a:avLst/>
          </a:prstGeom>
          <a:noFill/>
        </p:spPr>
        <p:txBody>
          <a:bodyPr wrap="square">
            <a:spAutoFit/>
          </a:bodyPr>
          <a:lstStyle/>
          <a:p>
            <a:r>
              <a:rPr lang="en-US" b="1" dirty="0">
                <a:solidFill>
                  <a:schemeClr val="accent1"/>
                </a:solidFill>
              </a:rPr>
              <a:t>Example: Consider the following statements:</a:t>
            </a:r>
          </a:p>
          <a:p>
            <a:r>
              <a:rPr lang="en-US" dirty="0"/>
              <a:t>1. Marcus was a man.</a:t>
            </a:r>
          </a:p>
          <a:p>
            <a:r>
              <a:rPr lang="en-US" dirty="0"/>
              <a:t>2. Marcus was Pompeian.</a:t>
            </a:r>
          </a:p>
          <a:p>
            <a:r>
              <a:rPr lang="en-US" dirty="0"/>
              <a:t>3. Marcus was born in 40 A.D.</a:t>
            </a:r>
          </a:p>
          <a:p>
            <a:r>
              <a:rPr lang="en-US" dirty="0"/>
              <a:t>4. All men are mortal.</a:t>
            </a:r>
          </a:p>
          <a:p>
            <a:r>
              <a:rPr lang="en-US" dirty="0"/>
              <a:t>5. All </a:t>
            </a:r>
            <a:r>
              <a:rPr lang="en-US" dirty="0" err="1"/>
              <a:t>Pompeians</a:t>
            </a:r>
            <a:r>
              <a:rPr lang="en-US" dirty="0"/>
              <a:t> died when the volcano erupted in 79 A.D.</a:t>
            </a:r>
          </a:p>
          <a:p>
            <a:r>
              <a:rPr lang="en-US" dirty="0"/>
              <a:t>6. No mortal lives longer than 150 years.</a:t>
            </a:r>
          </a:p>
          <a:p>
            <a:r>
              <a:rPr lang="en-US" dirty="0"/>
              <a:t>7. It is now 1991.</a:t>
            </a:r>
          </a:p>
          <a:p>
            <a:r>
              <a:rPr lang="en-US" dirty="0"/>
              <a:t>8. Alive means not dead.</a:t>
            </a:r>
          </a:p>
          <a:p>
            <a:r>
              <a:rPr lang="en-US" dirty="0"/>
              <a:t>9. If someone dies, he is dead at all later times.</a:t>
            </a:r>
          </a:p>
          <a:p>
            <a:endParaRPr lang="en-US" dirty="0"/>
          </a:p>
          <a:p>
            <a:r>
              <a:rPr lang="en-US" b="1" dirty="0">
                <a:solidFill>
                  <a:schemeClr val="accent1"/>
                </a:solidFill>
              </a:rPr>
              <a:t>The </a:t>
            </a:r>
            <a:r>
              <a:rPr lang="en-US" b="1" dirty="0" err="1">
                <a:solidFill>
                  <a:schemeClr val="accent1"/>
                </a:solidFill>
              </a:rPr>
              <a:t>wffs</a:t>
            </a:r>
            <a:r>
              <a:rPr lang="en-US" b="1" dirty="0">
                <a:solidFill>
                  <a:schemeClr val="accent1"/>
                </a:solidFill>
              </a:rPr>
              <a:t> for these facts are:</a:t>
            </a:r>
          </a:p>
          <a:p>
            <a:r>
              <a:rPr lang="en-US" dirty="0"/>
              <a:t>1. man(Marcus)</a:t>
            </a:r>
          </a:p>
          <a:p>
            <a:r>
              <a:rPr lang="en-US" dirty="0"/>
              <a:t>2. Pompeian(Marcus)</a:t>
            </a:r>
          </a:p>
          <a:p>
            <a:r>
              <a:rPr lang="en-US" dirty="0"/>
              <a:t>3. born(Marcus,40)</a:t>
            </a:r>
          </a:p>
          <a:p>
            <a:r>
              <a:rPr lang="en-US" dirty="0"/>
              <a:t>4. ∀x: man(x) → mortal(x)</a:t>
            </a:r>
          </a:p>
          <a:p>
            <a:r>
              <a:rPr lang="en-US" dirty="0"/>
              <a:t>5. erupted(volcano,79) /\ ∀x: Pompeian(x) → died(x,79)</a:t>
            </a:r>
          </a:p>
          <a:p>
            <a:r>
              <a:rPr lang="en-US" dirty="0"/>
              <a:t>6. ∀x ∀t1 ∀t2: mortal(x) /\ born(x,t1) /\ </a:t>
            </a:r>
            <a:r>
              <a:rPr lang="en-US" dirty="0" err="1"/>
              <a:t>gt</a:t>
            </a:r>
            <a:r>
              <a:rPr lang="en-US" dirty="0"/>
              <a:t>(t2-t1,150) → dead(x,t2)</a:t>
            </a:r>
          </a:p>
          <a:p>
            <a:r>
              <a:rPr lang="en-US" dirty="0"/>
              <a:t>7. now=1991</a:t>
            </a:r>
          </a:p>
          <a:p>
            <a:r>
              <a:rPr lang="en-US" dirty="0"/>
              <a:t>8. ∀x ∀t: [alive(</a:t>
            </a:r>
            <a:r>
              <a:rPr lang="en-US" dirty="0" err="1"/>
              <a:t>x,t</a:t>
            </a:r>
            <a:r>
              <a:rPr lang="en-US" dirty="0"/>
              <a:t>) → ~dead(</a:t>
            </a:r>
            <a:r>
              <a:rPr lang="en-US" dirty="0" err="1"/>
              <a:t>x,t</a:t>
            </a:r>
            <a:r>
              <a:rPr lang="en-US" dirty="0"/>
              <a:t>)] /\ [~dead(</a:t>
            </a:r>
            <a:r>
              <a:rPr lang="en-US" dirty="0" err="1"/>
              <a:t>x,t</a:t>
            </a:r>
            <a:r>
              <a:rPr lang="en-US" dirty="0"/>
              <a:t>) →alive(</a:t>
            </a:r>
            <a:r>
              <a:rPr lang="en-US" dirty="0" err="1"/>
              <a:t>x,t</a:t>
            </a:r>
            <a:r>
              <a:rPr lang="en-US" dirty="0"/>
              <a:t>)]</a:t>
            </a:r>
          </a:p>
          <a:p>
            <a:r>
              <a:rPr lang="en-US" dirty="0"/>
              <a:t>9. ∀x ∀t1 ∀t2:died(x,t1) /\ </a:t>
            </a:r>
            <a:r>
              <a:rPr lang="en-US" dirty="0" err="1"/>
              <a:t>gt</a:t>
            </a:r>
            <a:r>
              <a:rPr lang="en-US" dirty="0"/>
              <a:t>(t2,t1) →dead(x,t2)</a:t>
            </a:r>
          </a:p>
        </p:txBody>
      </p:sp>
    </p:spTree>
    <p:extLst>
      <p:ext uri="{BB962C8B-B14F-4D97-AF65-F5344CB8AC3E}">
        <p14:creationId xmlns:p14="http://schemas.microsoft.com/office/powerpoint/2010/main" val="4175309831"/>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28F4784-6AEC-C8FD-934F-0C5F99579D61}"/>
              </a:ext>
            </a:extLst>
          </p:cNvPr>
          <p:cNvSpPr txBox="1"/>
          <p:nvPr/>
        </p:nvSpPr>
        <p:spPr>
          <a:xfrm>
            <a:off x="277091" y="751344"/>
            <a:ext cx="12095018" cy="5632311"/>
          </a:xfrm>
          <a:prstGeom prst="rect">
            <a:avLst/>
          </a:prstGeom>
          <a:noFill/>
        </p:spPr>
        <p:txBody>
          <a:bodyPr wrap="square">
            <a:spAutoFit/>
          </a:bodyPr>
          <a:lstStyle/>
          <a:p>
            <a:r>
              <a:rPr lang="en-US" b="1" dirty="0">
                <a:solidFill>
                  <a:schemeClr val="accent1"/>
                </a:solidFill>
              </a:rPr>
              <a:t>Suppose we want to answer the question “Is Marcus alive now?”.</a:t>
            </a:r>
          </a:p>
          <a:p>
            <a:endParaRPr lang="en-US" dirty="0"/>
          </a:p>
          <a:p>
            <a:r>
              <a:rPr lang="en-US" dirty="0"/>
              <a:t> We can do this by either proving </a:t>
            </a:r>
            <a:r>
              <a:rPr lang="en-US" b="1" dirty="0">
                <a:solidFill>
                  <a:schemeClr val="accent1"/>
                </a:solidFill>
              </a:rPr>
              <a:t>alive(</a:t>
            </a:r>
            <a:r>
              <a:rPr lang="en-US" b="1" dirty="0" err="1">
                <a:solidFill>
                  <a:schemeClr val="accent1"/>
                </a:solidFill>
              </a:rPr>
              <a:t>Marcus,now</a:t>
            </a:r>
            <a:r>
              <a:rPr lang="en-US" b="1" dirty="0">
                <a:solidFill>
                  <a:schemeClr val="accent1"/>
                </a:solidFill>
              </a:rPr>
              <a:t>) or ~alive(</a:t>
            </a:r>
            <a:r>
              <a:rPr lang="en-US" b="1" dirty="0" err="1">
                <a:solidFill>
                  <a:schemeClr val="accent1"/>
                </a:solidFill>
              </a:rPr>
              <a:t>Marcus,now</a:t>
            </a:r>
            <a:r>
              <a:rPr lang="en-US" b="1" dirty="0">
                <a:solidFill>
                  <a:schemeClr val="accent1"/>
                </a:solidFill>
              </a:rPr>
              <a:t>). </a:t>
            </a:r>
          </a:p>
          <a:p>
            <a:endParaRPr lang="en-US" dirty="0"/>
          </a:p>
          <a:p>
            <a:r>
              <a:rPr lang="en-US" b="1" dirty="0"/>
              <a:t>Let us try the latter:</a:t>
            </a:r>
          </a:p>
          <a:p>
            <a:r>
              <a:rPr lang="en-US" dirty="0"/>
              <a:t>~alive(</a:t>
            </a:r>
            <a:r>
              <a:rPr lang="en-US" dirty="0" err="1"/>
              <a:t>Marcus,now</a:t>
            </a:r>
            <a:r>
              <a:rPr lang="en-US" dirty="0"/>
              <a:t>)</a:t>
            </a:r>
          </a:p>
          <a:p>
            <a:r>
              <a:rPr lang="en-US" dirty="0"/>
              <a:t>↓ 8</a:t>
            </a:r>
          </a:p>
          <a:p>
            <a:r>
              <a:rPr lang="en-US" dirty="0"/>
              <a:t>~[~dead(</a:t>
            </a:r>
            <a:r>
              <a:rPr lang="en-US" dirty="0" err="1"/>
              <a:t>Marcus,now</a:t>
            </a:r>
            <a:r>
              <a:rPr lang="en-US" dirty="0"/>
              <a:t>)]</a:t>
            </a:r>
          </a:p>
          <a:p>
            <a:r>
              <a:rPr lang="en-US" dirty="0"/>
              <a:t>↓ negation operation</a:t>
            </a:r>
          </a:p>
          <a:p>
            <a:r>
              <a:rPr lang="en-US" dirty="0"/>
              <a:t>dead(</a:t>
            </a:r>
            <a:r>
              <a:rPr lang="en-US" dirty="0" err="1"/>
              <a:t>Marcus,now</a:t>
            </a:r>
            <a:r>
              <a:rPr lang="en-US" dirty="0"/>
              <a:t>)</a:t>
            </a:r>
          </a:p>
          <a:p>
            <a:r>
              <a:rPr lang="en-US" dirty="0"/>
              <a:t>↓ 9</a:t>
            </a:r>
          </a:p>
          <a:p>
            <a:r>
              <a:rPr lang="en-US" dirty="0"/>
              <a:t>died(Marcus,t1) /\ </a:t>
            </a:r>
            <a:r>
              <a:rPr lang="en-US" dirty="0" err="1"/>
              <a:t>gt</a:t>
            </a:r>
            <a:r>
              <a:rPr lang="en-US" dirty="0"/>
              <a:t>(now,t1)</a:t>
            </a:r>
          </a:p>
          <a:p>
            <a:r>
              <a:rPr lang="en-US" dirty="0"/>
              <a:t>↓ 5</a:t>
            </a:r>
          </a:p>
          <a:p>
            <a:r>
              <a:rPr lang="en-US" dirty="0"/>
              <a:t>erupted(volcano,79) /\ Pompeian(Marcus) /\ </a:t>
            </a:r>
            <a:r>
              <a:rPr lang="en-US" dirty="0" err="1"/>
              <a:t>gt</a:t>
            </a:r>
            <a:r>
              <a:rPr lang="en-US" dirty="0"/>
              <a:t>(now,79)</a:t>
            </a:r>
          </a:p>
          <a:p>
            <a:r>
              <a:rPr lang="en-US" dirty="0"/>
              <a:t>↓fact, 2</a:t>
            </a:r>
          </a:p>
          <a:p>
            <a:r>
              <a:rPr lang="en-US" dirty="0" err="1"/>
              <a:t>gt</a:t>
            </a:r>
            <a:r>
              <a:rPr lang="en-US" dirty="0"/>
              <a:t>(now,79)</a:t>
            </a:r>
          </a:p>
          <a:p>
            <a:r>
              <a:rPr lang="en-US" dirty="0"/>
              <a:t>↓</a:t>
            </a:r>
          </a:p>
          <a:p>
            <a:r>
              <a:rPr lang="en-US" dirty="0" err="1"/>
              <a:t>gt</a:t>
            </a:r>
            <a:r>
              <a:rPr lang="en-US" dirty="0"/>
              <a:t>(1991,79)</a:t>
            </a:r>
          </a:p>
          <a:p>
            <a:r>
              <a:rPr lang="en-US" dirty="0"/>
              <a:t>↓ compute </a:t>
            </a:r>
            <a:r>
              <a:rPr lang="en-US" dirty="0" err="1"/>
              <a:t>gt</a:t>
            </a:r>
            <a:endParaRPr lang="en-US" dirty="0"/>
          </a:p>
          <a:p>
            <a:r>
              <a:rPr lang="en-US" dirty="0"/>
              <a:t>nil </a:t>
            </a:r>
          </a:p>
        </p:txBody>
      </p:sp>
    </p:spTree>
    <p:extLst>
      <p:ext uri="{BB962C8B-B14F-4D97-AF65-F5344CB8AC3E}">
        <p14:creationId xmlns:p14="http://schemas.microsoft.com/office/powerpoint/2010/main" val="272060675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D8517-8C72-E99E-C6A6-82602EA061EC}"/>
              </a:ext>
            </a:extLst>
          </p:cNvPr>
          <p:cNvSpPr txBox="1"/>
          <p:nvPr/>
        </p:nvSpPr>
        <p:spPr>
          <a:xfrm>
            <a:off x="110835" y="295340"/>
            <a:ext cx="11859491" cy="6186309"/>
          </a:xfrm>
          <a:prstGeom prst="rect">
            <a:avLst/>
          </a:prstGeom>
          <a:noFill/>
        </p:spPr>
        <p:txBody>
          <a:bodyPr wrap="square">
            <a:spAutoFit/>
          </a:bodyPr>
          <a:lstStyle/>
          <a:p>
            <a:r>
              <a:rPr lang="en-US" b="1" dirty="0">
                <a:solidFill>
                  <a:schemeClr val="accent1"/>
                </a:solidFill>
              </a:rPr>
              <a:t>Resolution</a:t>
            </a:r>
          </a:p>
          <a:p>
            <a:pPr algn="just"/>
            <a:r>
              <a:rPr lang="en-US" i="1" dirty="0"/>
              <a:t>Resolution proves facts and answers queries by refutation. This involves assuming the fact/query is untrue and reaching a contradiction which indicates that the opposite must be true.</a:t>
            </a:r>
          </a:p>
          <a:p>
            <a:endParaRPr lang="en-US" dirty="0"/>
          </a:p>
          <a:p>
            <a:r>
              <a:rPr lang="en-US" dirty="0"/>
              <a:t> </a:t>
            </a:r>
            <a:r>
              <a:rPr lang="en-US" b="1" dirty="0"/>
              <a:t>The </a:t>
            </a:r>
            <a:r>
              <a:rPr lang="en-US" b="1" dirty="0" err="1"/>
              <a:t>wffs</a:t>
            </a:r>
            <a:r>
              <a:rPr lang="en-US" b="1" dirty="0"/>
              <a:t> must first be converted to clause form before using resolution</a:t>
            </a:r>
            <a:r>
              <a:rPr lang="en-US" dirty="0"/>
              <a:t>. </a:t>
            </a:r>
          </a:p>
          <a:p>
            <a:endParaRPr lang="en-US" dirty="0"/>
          </a:p>
          <a:p>
            <a:r>
              <a:rPr lang="en-US" b="1" dirty="0">
                <a:solidFill>
                  <a:schemeClr val="accent1"/>
                </a:solidFill>
              </a:rPr>
              <a:t>Algorithm: Converting </a:t>
            </a:r>
            <a:r>
              <a:rPr lang="en-US" b="1" dirty="0" err="1">
                <a:solidFill>
                  <a:schemeClr val="accent1"/>
                </a:solidFill>
              </a:rPr>
              <a:t>wffs</a:t>
            </a:r>
            <a:r>
              <a:rPr lang="en-US" b="1" dirty="0">
                <a:solidFill>
                  <a:schemeClr val="accent1"/>
                </a:solidFill>
              </a:rPr>
              <a:t> to Clause Form</a:t>
            </a:r>
          </a:p>
          <a:p>
            <a:r>
              <a:rPr lang="en-US" dirty="0"/>
              <a:t>1. Remove all implies, i.e., → by applying the following: a → b is equivalent to ~a \/ b.</a:t>
            </a:r>
          </a:p>
          <a:p>
            <a:r>
              <a:rPr lang="en-US" dirty="0"/>
              <a:t>2. Use the following rules to reduce the scope of each negation operator to a single term:</a:t>
            </a:r>
          </a:p>
          <a:p>
            <a:pPr algn="just"/>
            <a:r>
              <a:rPr lang="en-US" dirty="0"/>
              <a:t>                       • ~(~a) = a</a:t>
            </a:r>
          </a:p>
          <a:p>
            <a:pPr algn="just"/>
            <a:r>
              <a:rPr lang="en-US" dirty="0"/>
              <a:t>                       • ~(a /\ b) = ~a \/ ~b</a:t>
            </a:r>
          </a:p>
          <a:p>
            <a:pPr algn="just"/>
            <a:r>
              <a:rPr lang="en-US" dirty="0"/>
              <a:t>                       • ~(a \/ b) = ~a /\ ~b</a:t>
            </a:r>
          </a:p>
          <a:p>
            <a:pPr algn="just"/>
            <a:r>
              <a:rPr lang="en-US" dirty="0"/>
              <a:t>                       • ~∀x: p(x) = ∃x: ~p(x)</a:t>
            </a:r>
          </a:p>
          <a:p>
            <a:pPr algn="just"/>
            <a:r>
              <a:rPr lang="en-US" dirty="0"/>
              <a:t>                       • ~∃x: p(x) = ∀x: ~p(x)</a:t>
            </a:r>
          </a:p>
          <a:p>
            <a:r>
              <a:rPr lang="en-US" dirty="0"/>
              <a:t>3. Each quantifier must be linked to a unique variable. For example, consider </a:t>
            </a:r>
          </a:p>
          <a:p>
            <a:r>
              <a:rPr lang="en-US" dirty="0"/>
              <a:t>∀x: p(x) \/ ∀x: q(x).</a:t>
            </a:r>
          </a:p>
          <a:p>
            <a:endParaRPr lang="en-US" dirty="0"/>
          </a:p>
          <a:p>
            <a:r>
              <a:rPr lang="en-US" dirty="0"/>
              <a:t> In this, both quantifiers use the same variable, and one must be changed to another </a:t>
            </a:r>
          </a:p>
          <a:p>
            <a:endParaRPr lang="en-US" dirty="0"/>
          </a:p>
          <a:p>
            <a:r>
              <a:rPr lang="en-US" dirty="0"/>
              <a:t>variable: ∀x: p(x) \/ ∀y: q(y).</a:t>
            </a:r>
          </a:p>
          <a:p>
            <a:endParaRPr lang="en-US" dirty="0"/>
          </a:p>
          <a:p>
            <a:r>
              <a:rPr lang="en-US" dirty="0"/>
              <a:t>4. Move all quantifiers, in order, to the left of each </a:t>
            </a:r>
            <a:r>
              <a:rPr lang="en-US" dirty="0" err="1"/>
              <a:t>wff</a:t>
            </a:r>
            <a:r>
              <a:rPr lang="en-US" dirty="0"/>
              <a:t>.</a:t>
            </a:r>
          </a:p>
        </p:txBody>
      </p:sp>
    </p:spTree>
    <p:extLst>
      <p:ext uri="{BB962C8B-B14F-4D97-AF65-F5344CB8AC3E}">
        <p14:creationId xmlns:p14="http://schemas.microsoft.com/office/powerpoint/2010/main" val="2352732560"/>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DC1D7E8-33E7-5E9A-E642-A8652C4FE295}"/>
              </a:ext>
            </a:extLst>
          </p:cNvPr>
          <p:cNvSpPr txBox="1"/>
          <p:nvPr/>
        </p:nvSpPr>
        <p:spPr>
          <a:xfrm>
            <a:off x="249382" y="488016"/>
            <a:ext cx="11443854" cy="397031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5. Remove existential quantifiers by using </a:t>
            </a:r>
            <a:r>
              <a:rPr kumimoji="0" lang="en-US" sz="1800" b="0" i="0" u="none" strike="noStrike" kern="1200" cap="none" spc="0" normalizeH="0" baseline="0" noProof="0" dirty="0" err="1">
                <a:ln>
                  <a:noFill/>
                </a:ln>
                <a:solidFill>
                  <a:prstClr val="black"/>
                </a:solidFill>
                <a:effectLst/>
                <a:uLnTx/>
                <a:uFillTx/>
                <a:latin typeface="Calibri"/>
                <a:ea typeface="+mn-ea"/>
                <a:cs typeface="+mn-cs"/>
              </a:rPr>
              <a:t>Skolem</a:t>
            </a:r>
            <a:r>
              <a:rPr kumimoji="0" lang="en-US" sz="1800" b="0" i="0" u="none" strike="noStrike" kern="1200" cap="none" spc="0" normalizeH="0" baseline="0" noProof="0" dirty="0">
                <a:ln>
                  <a:noFill/>
                </a:ln>
                <a:solidFill>
                  <a:prstClr val="black"/>
                </a:solidFill>
                <a:effectLst/>
                <a:uLnTx/>
                <a:uFillTx/>
                <a:latin typeface="Calibri"/>
                <a:ea typeface="+mn-ea"/>
                <a:cs typeface="+mn-cs"/>
              </a:rPr>
              <a:t> constants or functions.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prstClr val="black"/>
              </a:solidFill>
              <a:latin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For example, ∃x: p(x) becomes p(s1), and ∀x ∃y: q(</a:t>
            </a:r>
            <a:r>
              <a:rPr kumimoji="0" lang="en-US" sz="1800" b="0" i="0" u="none" strike="noStrike" kern="1200" cap="none" spc="0" normalizeH="0" baseline="0" noProof="0" dirty="0" err="1">
                <a:ln>
                  <a:noFill/>
                </a:ln>
                <a:solidFill>
                  <a:prstClr val="black"/>
                </a:solidFill>
                <a:effectLst/>
                <a:uLnTx/>
                <a:uFillTx/>
                <a:latin typeface="Calibri"/>
                <a:ea typeface="+mn-ea"/>
                <a:cs typeface="+mn-cs"/>
              </a:rPr>
              <a:t>x,y</a:t>
            </a:r>
            <a:r>
              <a:rPr kumimoji="0" lang="en-US" sz="1800" b="0" i="0" u="none" strike="noStrike" kern="1200" cap="none" spc="0" normalizeH="0" baseline="0" noProof="0" dirty="0">
                <a:ln>
                  <a:noFill/>
                </a:ln>
                <a:solidFill>
                  <a:prstClr val="black"/>
                </a:solidFill>
                <a:effectLst/>
                <a:uLnTx/>
                <a:uFillTx/>
                <a:latin typeface="Calibri"/>
                <a:ea typeface="+mn-ea"/>
                <a:cs typeface="+mn-cs"/>
              </a:rPr>
              <a:t>) is replaced with ∀x: q(s2(x), x).</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6. Drop the quantifier prefix.</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7. Apply the associative property of disjunctions: a \/ (b \/ c) = (a \/ b) \/ c and remove brackets giving a \/ b \/ 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8. Remove all disjunctions of conjunctions from predicates, i.e., create conjunctions of disjunctions instead, by applying the following rule iteratively: (a /\ b) \/ c = (a \/ c) /\ (b \/ 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9. Create a separate clause for each conjunction.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10. Rename variables in the clauses resulting from step 9. to ensure that no two clauses refer to the same variable</a:t>
            </a:r>
          </a:p>
        </p:txBody>
      </p:sp>
    </p:spTree>
    <p:extLst>
      <p:ext uri="{BB962C8B-B14F-4D97-AF65-F5344CB8AC3E}">
        <p14:creationId xmlns:p14="http://schemas.microsoft.com/office/powerpoint/2010/main" val="9738955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011CAD-C04E-ADEA-1193-FA1A756B4E44}"/>
              </a:ext>
            </a:extLst>
          </p:cNvPr>
          <p:cNvPicPr>
            <a:picLocks noChangeAspect="1"/>
          </p:cNvPicPr>
          <p:nvPr/>
        </p:nvPicPr>
        <p:blipFill>
          <a:blip r:embed="rId2"/>
          <a:stretch>
            <a:fillRect/>
          </a:stretch>
        </p:blipFill>
        <p:spPr>
          <a:xfrm>
            <a:off x="401781" y="770332"/>
            <a:ext cx="10848109" cy="5317335"/>
          </a:xfrm>
          <a:prstGeom prst="rect">
            <a:avLst/>
          </a:prstGeom>
        </p:spPr>
      </p:pic>
    </p:spTree>
    <p:extLst>
      <p:ext uri="{BB962C8B-B14F-4D97-AF65-F5344CB8AC3E}">
        <p14:creationId xmlns:p14="http://schemas.microsoft.com/office/powerpoint/2010/main" val="169337727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2CB7713-9522-48A8-E101-3682BB0FAA5F}"/>
              </a:ext>
            </a:extLst>
          </p:cNvPr>
          <p:cNvSpPr txBox="1"/>
          <p:nvPr/>
        </p:nvSpPr>
        <p:spPr>
          <a:xfrm>
            <a:off x="304801" y="335845"/>
            <a:ext cx="11651672" cy="5909310"/>
          </a:xfrm>
          <a:prstGeom prst="rect">
            <a:avLst/>
          </a:prstGeom>
          <a:noFill/>
        </p:spPr>
        <p:txBody>
          <a:bodyPr wrap="square">
            <a:spAutoFit/>
          </a:bodyPr>
          <a:lstStyle/>
          <a:p>
            <a:pPr algn="just"/>
            <a:r>
              <a:rPr lang="en-US" b="1" dirty="0">
                <a:solidFill>
                  <a:schemeClr val="accent1"/>
                </a:solidFill>
              </a:rPr>
              <a:t>Consider the following </a:t>
            </a:r>
            <a:r>
              <a:rPr lang="en-US" b="1" dirty="0" err="1">
                <a:solidFill>
                  <a:schemeClr val="accent1"/>
                </a:solidFill>
              </a:rPr>
              <a:t>wffs</a:t>
            </a:r>
            <a:r>
              <a:rPr lang="en-US" b="1" dirty="0">
                <a:solidFill>
                  <a:schemeClr val="accent1"/>
                </a:solidFill>
              </a:rPr>
              <a:t>:</a:t>
            </a:r>
          </a:p>
          <a:p>
            <a:pPr algn="just"/>
            <a:r>
              <a:rPr lang="en-US" dirty="0"/>
              <a:t>1. man(Marcus)</a:t>
            </a:r>
          </a:p>
          <a:p>
            <a:pPr algn="just"/>
            <a:r>
              <a:rPr lang="en-US" dirty="0"/>
              <a:t>2. Pompeian(Marcus)</a:t>
            </a:r>
          </a:p>
          <a:p>
            <a:pPr algn="just"/>
            <a:r>
              <a:rPr lang="en-US" dirty="0"/>
              <a:t>3. ∀x: Pompeian(x) → Roman(x)</a:t>
            </a:r>
          </a:p>
          <a:p>
            <a:pPr algn="just"/>
            <a:r>
              <a:rPr lang="en-US" dirty="0"/>
              <a:t>4. ruler(Caesar)</a:t>
            </a:r>
          </a:p>
          <a:p>
            <a:pPr algn="just"/>
            <a:r>
              <a:rPr lang="en-US" dirty="0"/>
              <a:t>5. ∀x: Roman(x) → </a:t>
            </a:r>
            <a:r>
              <a:rPr lang="en-US" dirty="0" err="1"/>
              <a:t>loyalto</a:t>
            </a:r>
            <a:r>
              <a:rPr lang="en-US" dirty="0"/>
              <a:t>(</a:t>
            </a:r>
            <a:r>
              <a:rPr lang="en-US" dirty="0" err="1"/>
              <a:t>x,Caesar</a:t>
            </a:r>
            <a:r>
              <a:rPr lang="en-US" dirty="0"/>
              <a:t>) \/ hate(</a:t>
            </a:r>
            <a:r>
              <a:rPr lang="en-US" dirty="0" err="1"/>
              <a:t>x,Caesar</a:t>
            </a:r>
            <a:r>
              <a:rPr lang="en-US" dirty="0"/>
              <a:t>)</a:t>
            </a:r>
          </a:p>
          <a:p>
            <a:pPr algn="just"/>
            <a:r>
              <a:rPr lang="en-US" dirty="0"/>
              <a:t>6. ∀x ∃y: </a:t>
            </a:r>
            <a:r>
              <a:rPr lang="en-US" dirty="0" err="1"/>
              <a:t>loyalto</a:t>
            </a:r>
            <a:r>
              <a:rPr lang="en-US" dirty="0"/>
              <a:t>(</a:t>
            </a:r>
            <a:r>
              <a:rPr lang="en-US" dirty="0" err="1"/>
              <a:t>x,y</a:t>
            </a:r>
            <a:r>
              <a:rPr lang="en-US" dirty="0"/>
              <a:t>)</a:t>
            </a:r>
          </a:p>
          <a:p>
            <a:pPr algn="just"/>
            <a:r>
              <a:rPr lang="en-US" dirty="0"/>
              <a:t>7. ∀x ∀y: person(x) /\ ruler(y) /\ </a:t>
            </a:r>
            <a:r>
              <a:rPr lang="en-US" dirty="0" err="1"/>
              <a:t>tryassassinate</a:t>
            </a:r>
            <a:r>
              <a:rPr lang="en-US" dirty="0"/>
              <a:t>(</a:t>
            </a:r>
            <a:r>
              <a:rPr lang="en-US" dirty="0" err="1"/>
              <a:t>x,y</a:t>
            </a:r>
            <a:r>
              <a:rPr lang="en-US" dirty="0"/>
              <a:t>) → ~</a:t>
            </a:r>
            <a:r>
              <a:rPr lang="en-US" dirty="0" err="1"/>
              <a:t>loyalto</a:t>
            </a:r>
            <a:r>
              <a:rPr lang="en-US" dirty="0"/>
              <a:t>(</a:t>
            </a:r>
            <a:r>
              <a:rPr lang="en-US" dirty="0" err="1"/>
              <a:t>x,y</a:t>
            </a:r>
            <a:r>
              <a:rPr lang="en-US" dirty="0"/>
              <a:t>)</a:t>
            </a:r>
          </a:p>
          <a:p>
            <a:pPr algn="just"/>
            <a:r>
              <a:rPr lang="en-US" dirty="0"/>
              <a:t>8. </a:t>
            </a:r>
            <a:r>
              <a:rPr lang="en-US" dirty="0" err="1"/>
              <a:t>tryassassinate</a:t>
            </a:r>
            <a:r>
              <a:rPr lang="en-US" dirty="0"/>
              <a:t>(</a:t>
            </a:r>
            <a:r>
              <a:rPr lang="en-US" dirty="0" err="1"/>
              <a:t>Marcus,Caesar</a:t>
            </a:r>
            <a:r>
              <a:rPr lang="en-US" dirty="0"/>
              <a:t>)</a:t>
            </a:r>
          </a:p>
          <a:p>
            <a:pPr algn="just"/>
            <a:r>
              <a:rPr lang="en-US" dirty="0"/>
              <a:t>9. ∀x: man(x) → person(x)</a:t>
            </a:r>
          </a:p>
          <a:p>
            <a:pPr algn="just"/>
            <a:endParaRPr lang="en-US" dirty="0"/>
          </a:p>
          <a:p>
            <a:pPr algn="just"/>
            <a:r>
              <a:rPr lang="en-US" b="1" dirty="0"/>
              <a:t>Converting these to clause form gives:</a:t>
            </a:r>
          </a:p>
          <a:p>
            <a:pPr algn="just"/>
            <a:r>
              <a:rPr lang="en-US" dirty="0"/>
              <a:t>1. man(Marcus)</a:t>
            </a:r>
          </a:p>
          <a:p>
            <a:pPr algn="just"/>
            <a:r>
              <a:rPr lang="en-US" dirty="0"/>
              <a:t>2. Pompeian(Marcus)</a:t>
            </a:r>
          </a:p>
          <a:p>
            <a:pPr algn="just"/>
            <a:r>
              <a:rPr lang="en-US" dirty="0"/>
              <a:t>3. ~Pompeian(x) \/ Roman(x)</a:t>
            </a:r>
          </a:p>
          <a:p>
            <a:pPr algn="just"/>
            <a:r>
              <a:rPr lang="en-US" dirty="0"/>
              <a:t>4. ruler(Caesar)</a:t>
            </a:r>
          </a:p>
          <a:p>
            <a:pPr algn="just"/>
            <a:r>
              <a:rPr lang="en-US" dirty="0"/>
              <a:t>5. ~Roman(x1) \/ </a:t>
            </a:r>
            <a:r>
              <a:rPr lang="en-US" dirty="0" err="1"/>
              <a:t>loyalto</a:t>
            </a:r>
            <a:r>
              <a:rPr lang="en-US" dirty="0"/>
              <a:t>(x1,Caesar) \/ hate(x1,Caesar)</a:t>
            </a:r>
          </a:p>
          <a:p>
            <a:pPr algn="just"/>
            <a:r>
              <a:rPr lang="en-US" dirty="0"/>
              <a:t>6. </a:t>
            </a:r>
            <a:r>
              <a:rPr lang="en-US" dirty="0" err="1"/>
              <a:t>loyalto</a:t>
            </a:r>
            <a:r>
              <a:rPr lang="en-US" dirty="0"/>
              <a:t>(x2,s1(x2))</a:t>
            </a:r>
          </a:p>
          <a:p>
            <a:pPr algn="just"/>
            <a:r>
              <a:rPr lang="en-US" dirty="0"/>
              <a:t>7. ~person(x3) \/ ~ruler(y) \/ ~</a:t>
            </a:r>
            <a:r>
              <a:rPr lang="en-US" dirty="0" err="1"/>
              <a:t>tryassassinate</a:t>
            </a:r>
            <a:r>
              <a:rPr lang="en-US" dirty="0"/>
              <a:t>(x3,y) \/ ~</a:t>
            </a:r>
            <a:r>
              <a:rPr lang="en-US" dirty="0" err="1"/>
              <a:t>loyalto</a:t>
            </a:r>
            <a:r>
              <a:rPr lang="en-US" dirty="0"/>
              <a:t>(x3,y)</a:t>
            </a:r>
          </a:p>
          <a:p>
            <a:pPr algn="just"/>
            <a:r>
              <a:rPr lang="en-US" dirty="0"/>
              <a:t>8. </a:t>
            </a:r>
            <a:r>
              <a:rPr lang="en-US" dirty="0" err="1"/>
              <a:t>tryassassinate</a:t>
            </a:r>
            <a:r>
              <a:rPr lang="en-US" dirty="0"/>
              <a:t>(Marcus, Caesar)</a:t>
            </a:r>
          </a:p>
          <a:p>
            <a:pPr algn="just"/>
            <a:r>
              <a:rPr lang="en-US" dirty="0"/>
              <a:t>9. ~man(x4) \/ person(x4)</a:t>
            </a:r>
          </a:p>
        </p:txBody>
      </p:sp>
    </p:spTree>
    <p:extLst>
      <p:ext uri="{BB962C8B-B14F-4D97-AF65-F5344CB8AC3E}">
        <p14:creationId xmlns:p14="http://schemas.microsoft.com/office/powerpoint/2010/main" val="50914261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D693F5-DB21-FC05-A617-A31FC659A560}"/>
              </a:ext>
            </a:extLst>
          </p:cNvPr>
          <p:cNvSpPr txBox="1"/>
          <p:nvPr/>
        </p:nvSpPr>
        <p:spPr>
          <a:xfrm>
            <a:off x="540327" y="307723"/>
            <a:ext cx="11319164" cy="2585323"/>
          </a:xfrm>
          <a:prstGeom prst="rect">
            <a:avLst/>
          </a:prstGeom>
          <a:noFill/>
        </p:spPr>
        <p:txBody>
          <a:bodyPr wrap="square">
            <a:spAutoFit/>
          </a:bodyPr>
          <a:lstStyle/>
          <a:p>
            <a:r>
              <a:rPr lang="en-US" b="1" dirty="0"/>
              <a:t>Suppose that we want to prove that Marcus hates Caesar</a:t>
            </a:r>
          </a:p>
          <a:p>
            <a:endParaRPr lang="en-US" dirty="0"/>
          </a:p>
          <a:p>
            <a:r>
              <a:rPr lang="en-US" dirty="0"/>
              <a:t> We first convert this to a </a:t>
            </a:r>
            <a:r>
              <a:rPr lang="en-US" dirty="0" err="1"/>
              <a:t>wff</a:t>
            </a:r>
            <a:r>
              <a:rPr lang="en-US" dirty="0"/>
              <a:t>: hate(Marcus, Caesar). </a:t>
            </a:r>
          </a:p>
          <a:p>
            <a:endParaRPr lang="en-US" dirty="0"/>
          </a:p>
          <a:p>
            <a:r>
              <a:rPr lang="en-US" dirty="0"/>
              <a:t>The </a:t>
            </a:r>
            <a:r>
              <a:rPr lang="en-US" dirty="0" err="1"/>
              <a:t>wff</a:t>
            </a:r>
            <a:r>
              <a:rPr lang="en-US" dirty="0"/>
              <a:t> is then negated and converted to clause form:</a:t>
            </a:r>
          </a:p>
          <a:p>
            <a:endParaRPr lang="en-US" dirty="0"/>
          </a:p>
          <a:p>
            <a:endParaRPr lang="en-US" dirty="0"/>
          </a:p>
          <a:p>
            <a:endParaRPr lang="en-US" dirty="0"/>
          </a:p>
          <a:p>
            <a:endParaRPr lang="en-US" dirty="0"/>
          </a:p>
        </p:txBody>
      </p:sp>
      <p:pic>
        <p:nvPicPr>
          <p:cNvPr id="7" name="Picture 6">
            <a:extLst>
              <a:ext uri="{FF2B5EF4-FFF2-40B4-BE49-F238E27FC236}">
                <a16:creationId xmlns:a16="http://schemas.microsoft.com/office/drawing/2014/main" id="{227F79C6-6B3D-0612-A68D-0FB50B0DDFEF}"/>
              </a:ext>
            </a:extLst>
          </p:cNvPr>
          <p:cNvPicPr>
            <a:picLocks noChangeAspect="1"/>
          </p:cNvPicPr>
          <p:nvPr/>
        </p:nvPicPr>
        <p:blipFill>
          <a:blip r:embed="rId2"/>
          <a:stretch>
            <a:fillRect/>
          </a:stretch>
        </p:blipFill>
        <p:spPr>
          <a:xfrm>
            <a:off x="2398041" y="1899383"/>
            <a:ext cx="7395917" cy="4131144"/>
          </a:xfrm>
          <a:prstGeom prst="rect">
            <a:avLst/>
          </a:prstGeom>
        </p:spPr>
      </p:pic>
      <p:sp>
        <p:nvSpPr>
          <p:cNvPr id="9" name="TextBox 8">
            <a:extLst>
              <a:ext uri="{FF2B5EF4-FFF2-40B4-BE49-F238E27FC236}">
                <a16:creationId xmlns:a16="http://schemas.microsoft.com/office/drawing/2014/main" id="{790F8384-51B1-CC50-9BDD-40ECF2E98057}"/>
              </a:ext>
            </a:extLst>
          </p:cNvPr>
          <p:cNvSpPr txBox="1"/>
          <p:nvPr/>
        </p:nvSpPr>
        <p:spPr>
          <a:xfrm>
            <a:off x="332508" y="5876698"/>
            <a:ext cx="10889674" cy="369332"/>
          </a:xfrm>
          <a:prstGeom prst="rect">
            <a:avLst/>
          </a:prstGeom>
          <a:noFill/>
        </p:spPr>
        <p:txBody>
          <a:bodyPr wrap="square">
            <a:spAutoFit/>
          </a:bodyPr>
          <a:lstStyle/>
          <a:p>
            <a:r>
              <a:rPr lang="en-US" dirty="0"/>
              <a:t>Thus, we have a contradiction and the original statement, i.e., Marcus hates Caesar must be true.</a:t>
            </a:r>
          </a:p>
        </p:txBody>
      </p:sp>
    </p:spTree>
    <p:extLst>
      <p:ext uri="{BB962C8B-B14F-4D97-AF65-F5344CB8AC3E}">
        <p14:creationId xmlns:p14="http://schemas.microsoft.com/office/powerpoint/2010/main" val="25131941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DE631EC-2F2B-8E6C-4BA6-4C0D34966638}"/>
              </a:ext>
            </a:extLst>
          </p:cNvPr>
          <p:cNvSpPr txBox="1"/>
          <p:nvPr/>
        </p:nvSpPr>
        <p:spPr>
          <a:xfrm>
            <a:off x="277091" y="131548"/>
            <a:ext cx="11790218" cy="6463308"/>
          </a:xfrm>
          <a:prstGeom prst="rect">
            <a:avLst/>
          </a:prstGeom>
          <a:noFill/>
        </p:spPr>
        <p:txBody>
          <a:bodyPr wrap="square">
            <a:spAutoFit/>
          </a:bodyPr>
          <a:lstStyle/>
          <a:p>
            <a:r>
              <a:rPr lang="en-US" b="1" dirty="0">
                <a:solidFill>
                  <a:schemeClr val="accent1"/>
                </a:solidFill>
              </a:rPr>
              <a:t>Consider the </a:t>
            </a:r>
            <a:r>
              <a:rPr lang="en-US" b="1" dirty="0" err="1">
                <a:solidFill>
                  <a:schemeClr val="accent1"/>
                </a:solidFill>
              </a:rPr>
              <a:t>wffs</a:t>
            </a:r>
            <a:r>
              <a:rPr lang="en-US" b="1" dirty="0">
                <a:solidFill>
                  <a:schemeClr val="accent1"/>
                </a:solidFill>
              </a:rPr>
              <a:t> we created above:</a:t>
            </a:r>
          </a:p>
          <a:p>
            <a:r>
              <a:rPr lang="en-US" dirty="0"/>
              <a:t>1. man(Marcus)</a:t>
            </a:r>
          </a:p>
          <a:p>
            <a:r>
              <a:rPr lang="en-US" dirty="0"/>
              <a:t>2. Pompeian(Marcus)</a:t>
            </a:r>
          </a:p>
          <a:p>
            <a:r>
              <a:rPr lang="en-US" dirty="0"/>
              <a:t>3. born(Marcus,40)</a:t>
            </a:r>
          </a:p>
          <a:p>
            <a:r>
              <a:rPr lang="en-US" dirty="0"/>
              <a:t>4. ∀x: man(x) → mortal(x)</a:t>
            </a:r>
          </a:p>
          <a:p>
            <a:r>
              <a:rPr lang="en-US" dirty="0"/>
              <a:t>5. erupted(volcano,79) /\ ∀x: Pompeian(x) → died(x,79)</a:t>
            </a:r>
          </a:p>
          <a:p>
            <a:r>
              <a:rPr lang="en-US" dirty="0"/>
              <a:t>6. ∀x ∀t1 ∀t2: mortal(x) /\ born(x,t1) /\ </a:t>
            </a:r>
            <a:r>
              <a:rPr lang="en-US" dirty="0" err="1"/>
              <a:t>gt</a:t>
            </a:r>
            <a:r>
              <a:rPr lang="en-US" dirty="0"/>
              <a:t>(t2-t1,150) → dead(x,t2)</a:t>
            </a:r>
          </a:p>
          <a:p>
            <a:r>
              <a:rPr lang="en-US" dirty="0"/>
              <a:t>7. now=1991</a:t>
            </a:r>
          </a:p>
          <a:p>
            <a:r>
              <a:rPr lang="en-US" dirty="0"/>
              <a:t>8. ∀x ∀t: [alive(</a:t>
            </a:r>
            <a:r>
              <a:rPr lang="en-US" dirty="0" err="1"/>
              <a:t>x,t</a:t>
            </a:r>
            <a:r>
              <a:rPr lang="en-US" dirty="0"/>
              <a:t>) → ~dead(</a:t>
            </a:r>
            <a:r>
              <a:rPr lang="en-US" dirty="0" err="1"/>
              <a:t>x,t</a:t>
            </a:r>
            <a:r>
              <a:rPr lang="en-US" dirty="0"/>
              <a:t>)] /\ [~dead(</a:t>
            </a:r>
            <a:r>
              <a:rPr lang="en-US" dirty="0" err="1"/>
              <a:t>x,t</a:t>
            </a:r>
            <a:r>
              <a:rPr lang="en-US" dirty="0"/>
              <a:t>) →alive(</a:t>
            </a:r>
            <a:r>
              <a:rPr lang="en-US" dirty="0" err="1"/>
              <a:t>x,t</a:t>
            </a:r>
            <a:r>
              <a:rPr lang="en-US" dirty="0"/>
              <a:t>)]</a:t>
            </a:r>
          </a:p>
          <a:p>
            <a:r>
              <a:rPr lang="en-US" dirty="0"/>
              <a:t>9. ∀x ∀t1 ∀t2:died(x,t1) /\ </a:t>
            </a:r>
            <a:r>
              <a:rPr lang="en-US" dirty="0" err="1"/>
              <a:t>gt</a:t>
            </a:r>
            <a:r>
              <a:rPr lang="en-US" dirty="0"/>
              <a:t>(t2,t1) →dead(x,t2)</a:t>
            </a:r>
          </a:p>
          <a:p>
            <a:endParaRPr lang="en-US" dirty="0"/>
          </a:p>
          <a:p>
            <a:r>
              <a:rPr lang="en-US" b="1" dirty="0">
                <a:solidFill>
                  <a:schemeClr val="accent1"/>
                </a:solidFill>
              </a:rPr>
              <a:t>Suppose we now want to use the resolution to prove that “Marcus is not alive now”. We first must convert these statements to clause form:</a:t>
            </a:r>
          </a:p>
          <a:p>
            <a:r>
              <a:rPr lang="en-US" dirty="0"/>
              <a:t>1. man(Marcus)</a:t>
            </a:r>
          </a:p>
          <a:p>
            <a:r>
              <a:rPr lang="en-US" dirty="0"/>
              <a:t>2. Pompeian(Marcus)</a:t>
            </a:r>
          </a:p>
          <a:p>
            <a:r>
              <a:rPr lang="en-US" dirty="0"/>
              <a:t>3. born(Marcus,40)</a:t>
            </a:r>
          </a:p>
          <a:p>
            <a:r>
              <a:rPr lang="en-US" dirty="0"/>
              <a:t>4. ~man(x) \/ mortal(x)</a:t>
            </a:r>
          </a:p>
          <a:p>
            <a:r>
              <a:rPr lang="en-US" dirty="0"/>
              <a:t>5. erupted(volcano,79)</a:t>
            </a:r>
          </a:p>
          <a:p>
            <a:r>
              <a:rPr lang="en-US" dirty="0"/>
              <a:t>6. ~Pompeian(x1) \/ died(x1,79)</a:t>
            </a:r>
          </a:p>
          <a:p>
            <a:r>
              <a:rPr lang="en-US" dirty="0"/>
              <a:t>7. ~mortal(x2) \/ ~born(x2,t1) \/ ~</a:t>
            </a:r>
            <a:r>
              <a:rPr lang="en-US" dirty="0" err="1"/>
              <a:t>gt</a:t>
            </a:r>
            <a:r>
              <a:rPr lang="en-US" dirty="0"/>
              <a:t>(t2-t1,150) \/ dead(x2,t2)</a:t>
            </a:r>
          </a:p>
          <a:p>
            <a:r>
              <a:rPr lang="en-US" dirty="0"/>
              <a:t>8. now=1991</a:t>
            </a:r>
          </a:p>
          <a:p>
            <a:r>
              <a:rPr lang="en-US" dirty="0"/>
              <a:t>9. ~alive(x3,t) \/ ~dead(x3,t)</a:t>
            </a:r>
          </a:p>
          <a:p>
            <a:r>
              <a:rPr lang="en-US" dirty="0"/>
              <a:t>10. dead(x4,t3) \/ alive(x4,t3)                                             11. ~died(x5,t4) \/ ~</a:t>
            </a:r>
            <a:r>
              <a:rPr lang="en-US" dirty="0" err="1"/>
              <a:t>gt</a:t>
            </a:r>
            <a:r>
              <a:rPr lang="en-US" dirty="0"/>
              <a:t>(t5,t4) \/ dead(x5,t5)</a:t>
            </a:r>
          </a:p>
        </p:txBody>
      </p:sp>
    </p:spTree>
    <p:extLst>
      <p:ext uri="{BB962C8B-B14F-4D97-AF65-F5344CB8AC3E}">
        <p14:creationId xmlns:p14="http://schemas.microsoft.com/office/powerpoint/2010/main" val="163344273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57FAB86-D9E5-C80C-3281-D6A1E91CB362}"/>
              </a:ext>
            </a:extLst>
          </p:cNvPr>
          <p:cNvSpPr txBox="1"/>
          <p:nvPr/>
        </p:nvSpPr>
        <p:spPr>
          <a:xfrm>
            <a:off x="360217" y="321116"/>
            <a:ext cx="11651673" cy="923330"/>
          </a:xfrm>
          <a:prstGeom prst="rect">
            <a:avLst/>
          </a:prstGeom>
          <a:noFill/>
        </p:spPr>
        <p:txBody>
          <a:bodyPr wrap="square">
            <a:spAutoFit/>
          </a:bodyPr>
          <a:lstStyle/>
          <a:p>
            <a:r>
              <a:rPr lang="en-US" dirty="0"/>
              <a:t>We want to prove ~alive(Marcus, now).</a:t>
            </a:r>
          </a:p>
          <a:p>
            <a:endParaRPr lang="en-US" dirty="0"/>
          </a:p>
          <a:p>
            <a:r>
              <a:rPr lang="en-US" dirty="0"/>
              <a:t> We negate this and convert it into clause form: alive(Marcus, now) and find a contradiction:</a:t>
            </a:r>
          </a:p>
        </p:txBody>
      </p:sp>
      <p:pic>
        <p:nvPicPr>
          <p:cNvPr id="5" name="Picture 4">
            <a:extLst>
              <a:ext uri="{FF2B5EF4-FFF2-40B4-BE49-F238E27FC236}">
                <a16:creationId xmlns:a16="http://schemas.microsoft.com/office/drawing/2014/main" id="{9A0E2A2F-1687-8D9D-EFD4-25C1C0BA4F54}"/>
              </a:ext>
            </a:extLst>
          </p:cNvPr>
          <p:cNvPicPr>
            <a:picLocks noChangeAspect="1"/>
          </p:cNvPicPr>
          <p:nvPr/>
        </p:nvPicPr>
        <p:blipFill>
          <a:blip r:embed="rId2"/>
          <a:stretch>
            <a:fillRect/>
          </a:stretch>
        </p:blipFill>
        <p:spPr>
          <a:xfrm>
            <a:off x="3366655" y="1656978"/>
            <a:ext cx="4958701" cy="4017774"/>
          </a:xfrm>
          <a:prstGeom prst="rect">
            <a:avLst/>
          </a:prstGeom>
        </p:spPr>
      </p:pic>
    </p:spTree>
    <p:extLst>
      <p:ext uri="{BB962C8B-B14F-4D97-AF65-F5344CB8AC3E}">
        <p14:creationId xmlns:p14="http://schemas.microsoft.com/office/powerpoint/2010/main" val="287466451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52AAD0-DC69-D254-49E8-AA0AA98AB354}"/>
              </a:ext>
            </a:extLst>
          </p:cNvPr>
          <p:cNvSpPr txBox="1"/>
          <p:nvPr/>
        </p:nvSpPr>
        <p:spPr>
          <a:xfrm>
            <a:off x="284018" y="404981"/>
            <a:ext cx="11623964" cy="5355312"/>
          </a:xfrm>
          <a:prstGeom prst="rect">
            <a:avLst/>
          </a:prstGeom>
          <a:noFill/>
        </p:spPr>
        <p:txBody>
          <a:bodyPr wrap="square">
            <a:spAutoFit/>
          </a:bodyPr>
          <a:lstStyle/>
          <a:p>
            <a:r>
              <a:rPr lang="en-US" b="1" dirty="0"/>
              <a:t>1. Consider the following facts:</a:t>
            </a:r>
          </a:p>
          <a:p>
            <a:r>
              <a:rPr lang="en-US" dirty="0"/>
              <a:t>1. John likes all kinds of food.</a:t>
            </a:r>
          </a:p>
          <a:p>
            <a:r>
              <a:rPr lang="en-US" dirty="0"/>
              <a:t>2. Apples are food.</a:t>
            </a:r>
          </a:p>
          <a:p>
            <a:r>
              <a:rPr lang="en-US" dirty="0"/>
              <a:t>3. Chicken is food</a:t>
            </a:r>
          </a:p>
          <a:p>
            <a:r>
              <a:rPr lang="en-US" dirty="0"/>
              <a:t>4. Anything anyone eats and is not killed by is food.</a:t>
            </a:r>
          </a:p>
          <a:p>
            <a:r>
              <a:rPr lang="en-US" dirty="0"/>
              <a:t>5. Bill eats peanuts and is still alive.</a:t>
            </a:r>
          </a:p>
          <a:p>
            <a:r>
              <a:rPr lang="en-US" dirty="0"/>
              <a:t>6. Sue eats everything Bill eats.</a:t>
            </a:r>
          </a:p>
          <a:p>
            <a:endParaRPr lang="en-US" b="1" dirty="0"/>
          </a:p>
          <a:p>
            <a:r>
              <a:rPr lang="en-US" b="1" dirty="0"/>
              <a:t>a) convert the </a:t>
            </a:r>
            <a:r>
              <a:rPr lang="en-US" b="1" dirty="0" err="1"/>
              <a:t>wffs</a:t>
            </a:r>
            <a:r>
              <a:rPr lang="en-US" b="1" dirty="0"/>
              <a:t> for these facts to clause form.</a:t>
            </a:r>
          </a:p>
          <a:p>
            <a:r>
              <a:rPr lang="en-US" b="1" dirty="0"/>
              <a:t>b) Using resolution to prove that “John likes peanuts”.</a:t>
            </a:r>
          </a:p>
          <a:p>
            <a:endParaRPr lang="en-US" dirty="0"/>
          </a:p>
          <a:p>
            <a:r>
              <a:rPr lang="en-US" b="1" dirty="0"/>
              <a:t>2. Consider the following facts:</a:t>
            </a:r>
          </a:p>
          <a:p>
            <a:r>
              <a:rPr lang="en-US" dirty="0"/>
              <a:t>1. Steve only likes easy courses.</a:t>
            </a:r>
          </a:p>
          <a:p>
            <a:r>
              <a:rPr lang="en-US" dirty="0"/>
              <a:t>2. Science courses are hard.</a:t>
            </a:r>
          </a:p>
          <a:p>
            <a:r>
              <a:rPr lang="en-US" dirty="0"/>
              <a:t>3. All the courses in the basketweaving department are easy.</a:t>
            </a:r>
          </a:p>
          <a:p>
            <a:r>
              <a:rPr lang="en-US" dirty="0"/>
              <a:t>4. BK301 is a basket weaving course.</a:t>
            </a:r>
          </a:p>
          <a:p>
            <a:endParaRPr lang="en-US" dirty="0"/>
          </a:p>
          <a:p>
            <a:r>
              <a:rPr lang="en-US" b="1" dirty="0"/>
              <a:t>a) Convert the </a:t>
            </a:r>
            <a:r>
              <a:rPr lang="en-US" b="1" dirty="0" err="1"/>
              <a:t>wffs</a:t>
            </a:r>
            <a:r>
              <a:rPr lang="en-US" b="1" dirty="0"/>
              <a:t> for these facts to clause form.</a:t>
            </a:r>
          </a:p>
          <a:p>
            <a:r>
              <a:rPr lang="en-US" b="1" dirty="0"/>
              <a:t>b) Use resolution to answer the question “What course would Steve like?”.</a:t>
            </a:r>
          </a:p>
        </p:txBody>
      </p:sp>
    </p:spTree>
    <p:extLst>
      <p:ext uri="{BB962C8B-B14F-4D97-AF65-F5344CB8AC3E}">
        <p14:creationId xmlns:p14="http://schemas.microsoft.com/office/powerpoint/2010/main" val="244271922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F4CAE1-8E9D-938C-B53B-88B9D530ED41}"/>
              </a:ext>
            </a:extLst>
          </p:cNvPr>
          <p:cNvSpPr txBox="1"/>
          <p:nvPr/>
        </p:nvSpPr>
        <p:spPr>
          <a:xfrm>
            <a:off x="540327" y="415636"/>
            <a:ext cx="5555673" cy="369332"/>
          </a:xfrm>
          <a:prstGeom prst="rect">
            <a:avLst/>
          </a:prstGeom>
          <a:noFill/>
        </p:spPr>
        <p:txBody>
          <a:bodyPr wrap="square" rtlCol="0">
            <a:spAutoFit/>
          </a:bodyPr>
          <a:lstStyle/>
          <a:p>
            <a:r>
              <a:rPr lang="en-US" b="1" dirty="0">
                <a:solidFill>
                  <a:schemeClr val="accent1"/>
                </a:solidFill>
              </a:rPr>
              <a:t>The Unification Algorithm</a:t>
            </a:r>
          </a:p>
        </p:txBody>
      </p:sp>
      <p:sp>
        <p:nvSpPr>
          <p:cNvPr id="4" name="TextBox 3">
            <a:extLst>
              <a:ext uri="{FF2B5EF4-FFF2-40B4-BE49-F238E27FC236}">
                <a16:creationId xmlns:a16="http://schemas.microsoft.com/office/drawing/2014/main" id="{AD2DF2C8-76CF-9E55-2D9C-03AD3A1C5D90}"/>
              </a:ext>
            </a:extLst>
          </p:cNvPr>
          <p:cNvSpPr txBox="1"/>
          <p:nvPr/>
        </p:nvSpPr>
        <p:spPr>
          <a:xfrm>
            <a:off x="277090" y="892905"/>
            <a:ext cx="11430000" cy="3139321"/>
          </a:xfrm>
          <a:prstGeom prst="rect">
            <a:avLst/>
          </a:prstGeom>
          <a:noFill/>
        </p:spPr>
        <p:txBody>
          <a:bodyPr wrap="square">
            <a:spAutoFit/>
          </a:bodyPr>
          <a:lstStyle/>
          <a:p>
            <a:r>
              <a:rPr lang="en-US" dirty="0"/>
              <a:t>In propositional logic, it is easy to determine that two literals cannot both be true at the same time.</a:t>
            </a:r>
          </a:p>
          <a:p>
            <a:endParaRPr lang="en-US" dirty="0"/>
          </a:p>
          <a:p>
            <a:r>
              <a:rPr lang="en-US" dirty="0"/>
              <a:t> Simply look for L and ¬L in predicate logic, this matching process is more complicated since the arguments of the predicates must be considered.</a:t>
            </a:r>
          </a:p>
          <a:p>
            <a:endParaRPr lang="en-US" dirty="0"/>
          </a:p>
          <a:p>
            <a:r>
              <a:rPr lang="en-US" dirty="0"/>
              <a:t> For example, man(John) and ¬man(John) is a contradiction, while the man(John) and ¬man(Spot) is not.</a:t>
            </a:r>
          </a:p>
          <a:p>
            <a:endParaRPr lang="en-US" dirty="0"/>
          </a:p>
          <a:p>
            <a:r>
              <a:rPr lang="en-US" dirty="0"/>
              <a:t> Thus, to determine contradictions, we need a matching procedure that compares two literals and discovers whether there exists a set of substitutions that makes them identical.</a:t>
            </a:r>
          </a:p>
          <a:p>
            <a:endParaRPr lang="en-US" dirty="0"/>
          </a:p>
          <a:p>
            <a:r>
              <a:rPr lang="en-US" dirty="0"/>
              <a:t> There is a straightforward recursive procedure, called the unification algorithm, that does it.</a:t>
            </a:r>
          </a:p>
        </p:txBody>
      </p:sp>
    </p:spTree>
    <p:extLst>
      <p:ext uri="{BB962C8B-B14F-4D97-AF65-F5344CB8AC3E}">
        <p14:creationId xmlns:p14="http://schemas.microsoft.com/office/powerpoint/2010/main" val="142952848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5BF5D37-E8D8-B212-8E70-B89E2FCA9A8F}"/>
              </a:ext>
            </a:extLst>
          </p:cNvPr>
          <p:cNvPicPr>
            <a:picLocks noChangeAspect="1"/>
          </p:cNvPicPr>
          <p:nvPr/>
        </p:nvPicPr>
        <p:blipFill>
          <a:blip r:embed="rId2"/>
          <a:stretch>
            <a:fillRect/>
          </a:stretch>
        </p:blipFill>
        <p:spPr>
          <a:xfrm>
            <a:off x="734290" y="580003"/>
            <a:ext cx="10062814" cy="5697994"/>
          </a:xfrm>
          <a:prstGeom prst="rect">
            <a:avLst/>
          </a:prstGeom>
        </p:spPr>
      </p:pic>
    </p:spTree>
    <p:extLst>
      <p:ext uri="{BB962C8B-B14F-4D97-AF65-F5344CB8AC3E}">
        <p14:creationId xmlns:p14="http://schemas.microsoft.com/office/powerpoint/2010/main" val="1318261990"/>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050DFF-AEC3-C88C-50A6-AB100313994E}"/>
              </a:ext>
            </a:extLst>
          </p:cNvPr>
          <p:cNvPicPr>
            <a:picLocks noChangeAspect="1"/>
          </p:cNvPicPr>
          <p:nvPr/>
        </p:nvPicPr>
        <p:blipFill>
          <a:blip r:embed="rId2"/>
          <a:stretch>
            <a:fillRect/>
          </a:stretch>
        </p:blipFill>
        <p:spPr>
          <a:xfrm>
            <a:off x="803809" y="620485"/>
            <a:ext cx="10584382" cy="5617029"/>
          </a:xfrm>
          <a:prstGeom prst="rect">
            <a:avLst/>
          </a:prstGeom>
        </p:spPr>
      </p:pic>
    </p:spTree>
    <p:extLst>
      <p:ext uri="{BB962C8B-B14F-4D97-AF65-F5344CB8AC3E}">
        <p14:creationId xmlns:p14="http://schemas.microsoft.com/office/powerpoint/2010/main" val="674818169"/>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E562DF-8222-4E1E-FBBD-D5AB989DDE7D}"/>
              </a:ext>
            </a:extLst>
          </p:cNvPr>
          <p:cNvSpPr txBox="1"/>
          <p:nvPr/>
        </p:nvSpPr>
        <p:spPr>
          <a:xfrm>
            <a:off x="249381" y="237897"/>
            <a:ext cx="6096000" cy="369332"/>
          </a:xfrm>
          <a:prstGeom prst="rect">
            <a:avLst/>
          </a:prstGeom>
          <a:noFill/>
        </p:spPr>
        <p:txBody>
          <a:bodyPr wrap="square">
            <a:spAutoFit/>
          </a:bodyPr>
          <a:lstStyle/>
          <a:p>
            <a:r>
              <a:rPr lang="en-US" b="1" dirty="0">
                <a:solidFill>
                  <a:schemeClr val="accent1"/>
                </a:solidFill>
              </a:rPr>
              <a:t>Natural Deduction Using Rules</a:t>
            </a:r>
          </a:p>
        </p:txBody>
      </p:sp>
      <p:sp>
        <p:nvSpPr>
          <p:cNvPr id="4" name="TextBox 3">
            <a:extLst>
              <a:ext uri="{FF2B5EF4-FFF2-40B4-BE49-F238E27FC236}">
                <a16:creationId xmlns:a16="http://schemas.microsoft.com/office/drawing/2014/main" id="{E5BA7654-7B27-693C-E95E-6FF0C2A31FAB}"/>
              </a:ext>
            </a:extLst>
          </p:cNvPr>
          <p:cNvSpPr txBox="1"/>
          <p:nvPr/>
        </p:nvSpPr>
        <p:spPr>
          <a:xfrm>
            <a:off x="429490" y="778409"/>
            <a:ext cx="11499273" cy="923330"/>
          </a:xfrm>
          <a:prstGeom prst="rect">
            <a:avLst/>
          </a:prstGeom>
          <a:noFill/>
        </p:spPr>
        <p:txBody>
          <a:bodyPr wrap="square">
            <a:spAutoFit/>
          </a:bodyPr>
          <a:lstStyle/>
          <a:p>
            <a:pPr algn="just"/>
            <a:r>
              <a:rPr lang="en-US" dirty="0"/>
              <a:t>Testing whether a proposition is a tautology by testing every possible truth assignment is expensive—there are exponentially many. </a:t>
            </a:r>
            <a:r>
              <a:rPr lang="en-US" b="1" dirty="0"/>
              <a:t>We need a deductive system, which will allow us to construct proofs of tautologies in a step-by-step fashion. </a:t>
            </a:r>
            <a:r>
              <a:rPr lang="en-US" b="1" dirty="0">
                <a:solidFill>
                  <a:schemeClr val="accent1"/>
                </a:solidFill>
              </a:rPr>
              <a:t>The system we will use is known as natural deduction. </a:t>
            </a:r>
          </a:p>
        </p:txBody>
      </p:sp>
      <p:sp>
        <p:nvSpPr>
          <p:cNvPr id="8" name="TextBox 7">
            <a:extLst>
              <a:ext uri="{FF2B5EF4-FFF2-40B4-BE49-F238E27FC236}">
                <a16:creationId xmlns:a16="http://schemas.microsoft.com/office/drawing/2014/main" id="{D003C00D-7DA9-F133-481E-E51C790A2792}"/>
              </a:ext>
            </a:extLst>
          </p:cNvPr>
          <p:cNvSpPr txBox="1"/>
          <p:nvPr/>
        </p:nvSpPr>
        <p:spPr>
          <a:xfrm>
            <a:off x="249381" y="1701739"/>
            <a:ext cx="11679382" cy="5355312"/>
          </a:xfrm>
          <a:prstGeom prst="rect">
            <a:avLst/>
          </a:prstGeom>
          <a:noFill/>
        </p:spPr>
        <p:txBody>
          <a:bodyPr wrap="square">
            <a:spAutoFit/>
          </a:bodyPr>
          <a:lstStyle/>
          <a:p>
            <a:endParaRPr lang="en-US" dirty="0"/>
          </a:p>
          <a:p>
            <a:r>
              <a:rPr lang="en-US" dirty="0"/>
              <a:t>The system consists of a set of rules of inference for deriving consequences from premises. One builds a proof tree whose root is the proposition to be proved and whose leaves are the initial assumptions or axioms (for proof trees, we usually draw the root at the bottom and the leaves at the top).</a:t>
            </a:r>
          </a:p>
          <a:p>
            <a:r>
              <a:rPr lang="en-US" dirty="0"/>
              <a:t>For example, one rule of our system is known as modus ponens. Intuitively, this says that if we know P is true, and we know that P implies Q, then we can conclude Q.</a:t>
            </a:r>
          </a:p>
          <a:p>
            <a:pPr algn="ctr"/>
            <a:endParaRPr lang="en-US" dirty="0"/>
          </a:p>
          <a:p>
            <a:pPr algn="ctr"/>
            <a:r>
              <a:rPr lang="en-US" dirty="0"/>
              <a:t>P      </a:t>
            </a:r>
            <a:r>
              <a:rPr lang="en-US" dirty="0" err="1"/>
              <a:t>P</a:t>
            </a:r>
            <a:r>
              <a:rPr lang="en-US" dirty="0"/>
              <a:t> ⇒ Q                                               </a:t>
            </a:r>
          </a:p>
          <a:p>
            <a:pPr algn="ctr"/>
            <a:r>
              <a:rPr lang="en-US" dirty="0"/>
              <a:t>Q</a:t>
            </a:r>
          </a:p>
          <a:p>
            <a:pPr algn="ctr"/>
            <a:r>
              <a:rPr lang="en-US" dirty="0"/>
              <a:t>(modus ponens)</a:t>
            </a:r>
          </a:p>
          <a:p>
            <a:pPr algn="ctr"/>
            <a:endParaRPr lang="en-US" dirty="0"/>
          </a:p>
          <a:p>
            <a:pPr marL="285750" indent="-285750">
              <a:buFont typeface="Arial" panose="020B0604020202020204" pitchFamily="34" charset="0"/>
              <a:buChar char="•"/>
            </a:pPr>
            <a:r>
              <a:rPr lang="en-US" dirty="0"/>
              <a:t>The propositions above the line are </a:t>
            </a:r>
            <a:r>
              <a:rPr lang="en-US" b="1" dirty="0">
                <a:solidFill>
                  <a:schemeClr val="accent1"/>
                </a:solidFill>
              </a:rPr>
              <a:t>called premises</a:t>
            </a:r>
            <a:r>
              <a:rPr lang="en-US" dirty="0"/>
              <a:t>; the proposition below the line is the </a:t>
            </a:r>
            <a:r>
              <a:rPr lang="en-US" b="1" dirty="0">
                <a:solidFill>
                  <a:schemeClr val="accent1"/>
                </a:solidFill>
              </a:rPr>
              <a:t>conclusion</a:t>
            </a:r>
            <a:r>
              <a:rPr lang="en-US" dirty="0"/>
              <a:t>.</a:t>
            </a:r>
          </a:p>
          <a:p>
            <a:endParaRPr lang="en-US" dirty="0"/>
          </a:p>
          <a:p>
            <a:pPr marL="285750" indent="-285750">
              <a:buFont typeface="Arial" panose="020B0604020202020204" pitchFamily="34" charset="0"/>
              <a:buChar char="•"/>
            </a:pPr>
            <a:r>
              <a:rPr lang="en-US" dirty="0"/>
              <a:t>Both the premises and the conclusion may contain </a:t>
            </a:r>
            <a:r>
              <a:rPr lang="en-US" b="1" dirty="0">
                <a:solidFill>
                  <a:schemeClr val="accent1"/>
                </a:solidFill>
              </a:rPr>
              <a:t>metavariables</a:t>
            </a:r>
            <a:r>
              <a:rPr lang="en-US" dirty="0"/>
              <a:t> (in this case, P and Q) representing arbitrary propositions.</a:t>
            </a:r>
          </a:p>
          <a:p>
            <a:endParaRPr lang="en-US" dirty="0"/>
          </a:p>
          <a:p>
            <a:pPr marL="285750" indent="-285750">
              <a:buFont typeface="Arial" panose="020B0604020202020204" pitchFamily="34" charset="0"/>
              <a:buChar char="•"/>
            </a:pPr>
            <a:r>
              <a:rPr lang="en-US" dirty="0"/>
              <a:t>When an inference rule is used as part of a proof, the metavariables are replaced in a consistent way with the appropriate kind of object (in this case, propositions).</a:t>
            </a:r>
          </a:p>
          <a:p>
            <a:pPr marL="285750" indent="-285750">
              <a:buFont typeface="Arial" panose="020B0604020202020204" pitchFamily="34" charset="0"/>
              <a:buChar char="•"/>
            </a:pPr>
            <a:endParaRPr lang="en-US" dirty="0"/>
          </a:p>
        </p:txBody>
      </p:sp>
      <p:cxnSp>
        <p:nvCxnSpPr>
          <p:cNvPr id="10" name="Straight Connector 9">
            <a:extLst>
              <a:ext uri="{FF2B5EF4-FFF2-40B4-BE49-F238E27FC236}">
                <a16:creationId xmlns:a16="http://schemas.microsoft.com/office/drawing/2014/main" id="{5BB50A25-79F1-076E-A097-5C79BCC1FF45}"/>
              </a:ext>
            </a:extLst>
          </p:cNvPr>
          <p:cNvCxnSpPr/>
          <p:nvPr/>
        </p:nvCxnSpPr>
        <p:spPr>
          <a:xfrm>
            <a:off x="5541818" y="3948545"/>
            <a:ext cx="1108364"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9842131"/>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6A8CB1-FC2B-2550-CB81-97AF968BC3D9}"/>
              </a:ext>
            </a:extLst>
          </p:cNvPr>
          <p:cNvSpPr txBox="1"/>
          <p:nvPr/>
        </p:nvSpPr>
        <p:spPr>
          <a:xfrm>
            <a:off x="193963" y="335018"/>
            <a:ext cx="11610110" cy="923330"/>
          </a:xfrm>
          <a:prstGeom prst="rect">
            <a:avLst/>
          </a:prstGeom>
          <a:noFill/>
        </p:spPr>
        <p:txBody>
          <a:bodyPr wrap="square">
            <a:spAutoFit/>
          </a:bodyPr>
          <a:lstStyle/>
          <a:p>
            <a:pPr marL="285750" indent="-285750">
              <a:buFont typeface="Arial" panose="020B0604020202020204" pitchFamily="34" charset="0"/>
              <a:buChar char="•"/>
            </a:pPr>
            <a:r>
              <a:rPr lang="en-US" dirty="0"/>
              <a:t>ND is based on a set of few deductive inference rules.</a:t>
            </a:r>
          </a:p>
          <a:p>
            <a:r>
              <a:rPr lang="en-US" dirty="0"/>
              <a:t>● The name natural deductive system is given because it mimics the pattern of natural reasoning.</a:t>
            </a:r>
          </a:p>
          <a:p>
            <a:r>
              <a:rPr lang="en-US" dirty="0"/>
              <a:t>● It has about 10 deductive inference rules.</a:t>
            </a:r>
          </a:p>
        </p:txBody>
      </p:sp>
      <p:sp>
        <p:nvSpPr>
          <p:cNvPr id="5" name="TextBox 4">
            <a:extLst>
              <a:ext uri="{FF2B5EF4-FFF2-40B4-BE49-F238E27FC236}">
                <a16:creationId xmlns:a16="http://schemas.microsoft.com/office/drawing/2014/main" id="{110AA443-98D7-7B1D-9CE4-9267AB288D88}"/>
              </a:ext>
            </a:extLst>
          </p:cNvPr>
          <p:cNvSpPr txBox="1"/>
          <p:nvPr/>
        </p:nvSpPr>
        <p:spPr>
          <a:xfrm>
            <a:off x="332509" y="1457190"/>
            <a:ext cx="8950036" cy="1200329"/>
          </a:xfrm>
          <a:prstGeom prst="rect">
            <a:avLst/>
          </a:prstGeom>
          <a:noFill/>
        </p:spPr>
        <p:txBody>
          <a:bodyPr wrap="square">
            <a:spAutoFit/>
          </a:bodyPr>
          <a:lstStyle/>
          <a:p>
            <a:r>
              <a:rPr lang="en-US" b="1" dirty="0">
                <a:solidFill>
                  <a:schemeClr val="accent1"/>
                </a:solidFill>
              </a:rPr>
              <a:t>Conventions:</a:t>
            </a:r>
          </a:p>
          <a:p>
            <a:r>
              <a:rPr lang="en-US" dirty="0"/>
              <a:t>− E for Elimination.</a:t>
            </a:r>
          </a:p>
          <a:p>
            <a:r>
              <a:rPr lang="en-US" dirty="0"/>
              <a:t>− P, Pk, (1 &lt;= k &lt;= n) are atoms.</a:t>
            </a:r>
          </a:p>
          <a:p>
            <a:r>
              <a:rPr lang="en-US" dirty="0"/>
              <a:t>k, (1 &lt;= k &lt;= n) and are formulae.</a:t>
            </a:r>
          </a:p>
        </p:txBody>
      </p:sp>
    </p:spTree>
    <p:extLst>
      <p:ext uri="{BB962C8B-B14F-4D97-AF65-F5344CB8AC3E}">
        <p14:creationId xmlns:p14="http://schemas.microsoft.com/office/powerpoint/2010/main" val="4190120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B932F01-7F4A-CF5B-B5D6-2D81B336140D}"/>
              </a:ext>
            </a:extLst>
          </p:cNvPr>
          <p:cNvPicPr>
            <a:picLocks noChangeAspect="1"/>
          </p:cNvPicPr>
          <p:nvPr/>
        </p:nvPicPr>
        <p:blipFill>
          <a:blip r:embed="rId2"/>
          <a:stretch>
            <a:fillRect/>
          </a:stretch>
        </p:blipFill>
        <p:spPr>
          <a:xfrm>
            <a:off x="429490" y="695624"/>
            <a:ext cx="11000509" cy="5466751"/>
          </a:xfrm>
          <a:prstGeom prst="rect">
            <a:avLst/>
          </a:prstGeom>
        </p:spPr>
      </p:pic>
    </p:spTree>
    <p:extLst>
      <p:ext uri="{BB962C8B-B14F-4D97-AF65-F5344CB8AC3E}">
        <p14:creationId xmlns:p14="http://schemas.microsoft.com/office/powerpoint/2010/main" val="822462308"/>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AC9383-B656-957B-6720-8C6C5CBF9574}"/>
              </a:ext>
            </a:extLst>
          </p:cNvPr>
          <p:cNvPicPr>
            <a:picLocks noChangeAspect="1"/>
          </p:cNvPicPr>
          <p:nvPr/>
        </p:nvPicPr>
        <p:blipFill>
          <a:blip r:embed="rId2"/>
          <a:stretch>
            <a:fillRect/>
          </a:stretch>
        </p:blipFill>
        <p:spPr>
          <a:xfrm>
            <a:off x="144343" y="471301"/>
            <a:ext cx="12047657" cy="5361462"/>
          </a:xfrm>
          <a:prstGeom prst="rect">
            <a:avLst/>
          </a:prstGeom>
        </p:spPr>
      </p:pic>
    </p:spTree>
    <p:extLst>
      <p:ext uri="{BB962C8B-B14F-4D97-AF65-F5344CB8AC3E}">
        <p14:creationId xmlns:p14="http://schemas.microsoft.com/office/powerpoint/2010/main" val="369387206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CC9379-A73E-D448-04BC-0C5520F52D00}"/>
              </a:ext>
            </a:extLst>
          </p:cNvPr>
          <p:cNvPicPr>
            <a:picLocks noChangeAspect="1"/>
          </p:cNvPicPr>
          <p:nvPr/>
        </p:nvPicPr>
        <p:blipFill>
          <a:blip r:embed="rId2"/>
          <a:stretch>
            <a:fillRect/>
          </a:stretch>
        </p:blipFill>
        <p:spPr>
          <a:xfrm>
            <a:off x="802477" y="627783"/>
            <a:ext cx="11007224" cy="5232689"/>
          </a:xfrm>
          <a:prstGeom prst="rect">
            <a:avLst/>
          </a:prstGeom>
        </p:spPr>
      </p:pic>
    </p:spTree>
    <p:extLst>
      <p:ext uri="{BB962C8B-B14F-4D97-AF65-F5344CB8AC3E}">
        <p14:creationId xmlns:p14="http://schemas.microsoft.com/office/powerpoint/2010/main" val="1921678779"/>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C7BF288-5746-D250-E86F-8504C7DE9B61}"/>
              </a:ext>
            </a:extLst>
          </p:cNvPr>
          <p:cNvPicPr>
            <a:picLocks noChangeAspect="1"/>
          </p:cNvPicPr>
          <p:nvPr/>
        </p:nvPicPr>
        <p:blipFill>
          <a:blip r:embed="rId2"/>
          <a:stretch>
            <a:fillRect/>
          </a:stretch>
        </p:blipFill>
        <p:spPr>
          <a:xfrm>
            <a:off x="612412" y="1428255"/>
            <a:ext cx="10617371" cy="2935927"/>
          </a:xfrm>
          <a:prstGeom prst="rect">
            <a:avLst/>
          </a:prstGeom>
        </p:spPr>
      </p:pic>
    </p:spTree>
    <p:extLst>
      <p:ext uri="{BB962C8B-B14F-4D97-AF65-F5344CB8AC3E}">
        <p14:creationId xmlns:p14="http://schemas.microsoft.com/office/powerpoint/2010/main" val="3055039596"/>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029722-7CAE-FF7B-C3A0-C492314FB911}"/>
              </a:ext>
            </a:extLst>
          </p:cNvPr>
          <p:cNvPicPr>
            <a:picLocks noChangeAspect="1"/>
          </p:cNvPicPr>
          <p:nvPr/>
        </p:nvPicPr>
        <p:blipFill>
          <a:blip r:embed="rId2"/>
          <a:stretch>
            <a:fillRect/>
          </a:stretch>
        </p:blipFill>
        <p:spPr>
          <a:xfrm>
            <a:off x="758717" y="239384"/>
            <a:ext cx="10130955" cy="6379232"/>
          </a:xfrm>
          <a:prstGeom prst="rect">
            <a:avLst/>
          </a:prstGeom>
        </p:spPr>
      </p:pic>
    </p:spTree>
    <p:extLst>
      <p:ext uri="{BB962C8B-B14F-4D97-AF65-F5344CB8AC3E}">
        <p14:creationId xmlns:p14="http://schemas.microsoft.com/office/powerpoint/2010/main" val="1646381146"/>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838545-B760-ED7F-CAD9-9BAEC3FC9894}"/>
              </a:ext>
            </a:extLst>
          </p:cNvPr>
          <p:cNvPicPr>
            <a:picLocks noChangeAspect="1"/>
          </p:cNvPicPr>
          <p:nvPr/>
        </p:nvPicPr>
        <p:blipFill>
          <a:blip r:embed="rId2"/>
          <a:stretch>
            <a:fillRect/>
          </a:stretch>
        </p:blipFill>
        <p:spPr>
          <a:xfrm>
            <a:off x="2640213" y="428376"/>
            <a:ext cx="7182659" cy="6001247"/>
          </a:xfrm>
          <a:prstGeom prst="rect">
            <a:avLst/>
          </a:prstGeom>
        </p:spPr>
      </p:pic>
    </p:spTree>
    <p:extLst>
      <p:ext uri="{BB962C8B-B14F-4D97-AF65-F5344CB8AC3E}">
        <p14:creationId xmlns:p14="http://schemas.microsoft.com/office/powerpoint/2010/main" val="40951518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8B9915-9F5E-CAE0-F213-ADA991788F86}"/>
              </a:ext>
            </a:extLst>
          </p:cNvPr>
          <p:cNvPicPr>
            <a:picLocks noChangeAspect="1"/>
          </p:cNvPicPr>
          <p:nvPr/>
        </p:nvPicPr>
        <p:blipFill>
          <a:blip r:embed="rId2"/>
          <a:stretch>
            <a:fillRect/>
          </a:stretch>
        </p:blipFill>
        <p:spPr>
          <a:xfrm>
            <a:off x="845127" y="792266"/>
            <a:ext cx="10764982" cy="5273468"/>
          </a:xfrm>
          <a:prstGeom prst="rect">
            <a:avLst/>
          </a:prstGeom>
        </p:spPr>
      </p:pic>
    </p:spTree>
    <p:extLst>
      <p:ext uri="{BB962C8B-B14F-4D97-AF65-F5344CB8AC3E}">
        <p14:creationId xmlns:p14="http://schemas.microsoft.com/office/powerpoint/2010/main" val="27212742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46B2D9-1C7D-45A2-75CE-2EB2DC109414}"/>
              </a:ext>
            </a:extLst>
          </p:cNvPr>
          <p:cNvPicPr>
            <a:picLocks noChangeAspect="1"/>
          </p:cNvPicPr>
          <p:nvPr/>
        </p:nvPicPr>
        <p:blipFill>
          <a:blip r:embed="rId2"/>
          <a:stretch>
            <a:fillRect/>
          </a:stretch>
        </p:blipFill>
        <p:spPr>
          <a:xfrm>
            <a:off x="318654" y="663043"/>
            <a:ext cx="11554691" cy="5531914"/>
          </a:xfrm>
          <a:prstGeom prst="rect">
            <a:avLst/>
          </a:prstGeom>
        </p:spPr>
      </p:pic>
    </p:spTree>
    <p:extLst>
      <p:ext uri="{BB962C8B-B14F-4D97-AF65-F5344CB8AC3E}">
        <p14:creationId xmlns:p14="http://schemas.microsoft.com/office/powerpoint/2010/main" val="24850673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8637A9-E82A-F2A1-D73C-7C36833BDD6B}"/>
              </a:ext>
            </a:extLst>
          </p:cNvPr>
          <p:cNvPicPr>
            <a:picLocks noChangeAspect="1"/>
          </p:cNvPicPr>
          <p:nvPr/>
        </p:nvPicPr>
        <p:blipFill>
          <a:blip r:embed="rId2"/>
          <a:stretch>
            <a:fillRect/>
          </a:stretch>
        </p:blipFill>
        <p:spPr>
          <a:xfrm>
            <a:off x="576657" y="512618"/>
            <a:ext cx="10709770" cy="5524994"/>
          </a:xfrm>
          <a:prstGeom prst="rect">
            <a:avLst/>
          </a:prstGeom>
        </p:spPr>
      </p:pic>
    </p:spTree>
    <p:extLst>
      <p:ext uri="{BB962C8B-B14F-4D97-AF65-F5344CB8AC3E}">
        <p14:creationId xmlns:p14="http://schemas.microsoft.com/office/powerpoint/2010/main" val="17875768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295B3A-7E25-375C-D6D8-3AEB49C66B6F}"/>
              </a:ext>
            </a:extLst>
          </p:cNvPr>
          <p:cNvPicPr>
            <a:picLocks noChangeAspect="1"/>
          </p:cNvPicPr>
          <p:nvPr/>
        </p:nvPicPr>
        <p:blipFill>
          <a:blip r:embed="rId2"/>
          <a:stretch>
            <a:fillRect/>
          </a:stretch>
        </p:blipFill>
        <p:spPr>
          <a:xfrm>
            <a:off x="387926" y="688396"/>
            <a:ext cx="11000509" cy="5481208"/>
          </a:xfrm>
          <a:prstGeom prst="rect">
            <a:avLst/>
          </a:prstGeom>
        </p:spPr>
      </p:pic>
    </p:spTree>
    <p:extLst>
      <p:ext uri="{BB962C8B-B14F-4D97-AF65-F5344CB8AC3E}">
        <p14:creationId xmlns:p14="http://schemas.microsoft.com/office/powerpoint/2010/main" val="2684492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EB104C-85D7-D9D7-501B-26CA66ECEA14}"/>
              </a:ext>
            </a:extLst>
          </p:cNvPr>
          <p:cNvPicPr>
            <a:picLocks noChangeAspect="1"/>
          </p:cNvPicPr>
          <p:nvPr/>
        </p:nvPicPr>
        <p:blipFill>
          <a:blip r:embed="rId2"/>
          <a:stretch>
            <a:fillRect/>
          </a:stretch>
        </p:blipFill>
        <p:spPr>
          <a:xfrm>
            <a:off x="502361" y="720437"/>
            <a:ext cx="10539711" cy="5208399"/>
          </a:xfrm>
          <a:prstGeom prst="rect">
            <a:avLst/>
          </a:prstGeom>
        </p:spPr>
      </p:pic>
    </p:spTree>
    <p:extLst>
      <p:ext uri="{BB962C8B-B14F-4D97-AF65-F5344CB8AC3E}">
        <p14:creationId xmlns:p14="http://schemas.microsoft.com/office/powerpoint/2010/main" val="1870111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A483F7-9FF4-F720-CABF-B40D1DC0EE06}"/>
              </a:ext>
            </a:extLst>
          </p:cNvPr>
          <p:cNvPicPr>
            <a:picLocks noChangeAspect="1"/>
          </p:cNvPicPr>
          <p:nvPr/>
        </p:nvPicPr>
        <p:blipFill>
          <a:blip r:embed="rId2"/>
          <a:stretch>
            <a:fillRect/>
          </a:stretch>
        </p:blipFill>
        <p:spPr>
          <a:xfrm>
            <a:off x="623454" y="634045"/>
            <a:ext cx="10945091" cy="5089014"/>
          </a:xfrm>
          <a:prstGeom prst="rect">
            <a:avLst/>
          </a:prstGeom>
        </p:spPr>
      </p:pic>
    </p:spTree>
    <p:extLst>
      <p:ext uri="{BB962C8B-B14F-4D97-AF65-F5344CB8AC3E}">
        <p14:creationId xmlns:p14="http://schemas.microsoft.com/office/powerpoint/2010/main" val="17923608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8AA29E-FA99-F9E0-0F10-8F68793BA499}"/>
              </a:ext>
            </a:extLst>
          </p:cNvPr>
          <p:cNvPicPr>
            <a:picLocks noChangeAspect="1"/>
          </p:cNvPicPr>
          <p:nvPr/>
        </p:nvPicPr>
        <p:blipFill>
          <a:blip r:embed="rId2"/>
          <a:stretch>
            <a:fillRect/>
          </a:stretch>
        </p:blipFill>
        <p:spPr>
          <a:xfrm>
            <a:off x="597870" y="914481"/>
            <a:ext cx="11261619" cy="5029038"/>
          </a:xfrm>
          <a:prstGeom prst="rect">
            <a:avLst/>
          </a:prstGeom>
        </p:spPr>
      </p:pic>
    </p:spTree>
    <p:extLst>
      <p:ext uri="{BB962C8B-B14F-4D97-AF65-F5344CB8AC3E}">
        <p14:creationId xmlns:p14="http://schemas.microsoft.com/office/powerpoint/2010/main" val="2698191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035815-3854-60CF-E9CA-EB6C5F621EEF}"/>
              </a:ext>
            </a:extLst>
          </p:cNvPr>
          <p:cNvSpPr txBox="1"/>
          <p:nvPr/>
        </p:nvSpPr>
        <p:spPr>
          <a:xfrm>
            <a:off x="284018" y="180847"/>
            <a:ext cx="6096000" cy="369332"/>
          </a:xfrm>
          <a:prstGeom prst="rect">
            <a:avLst/>
          </a:prstGeom>
          <a:noFill/>
        </p:spPr>
        <p:txBody>
          <a:bodyPr wrap="square">
            <a:spAutoFit/>
          </a:bodyPr>
          <a:lstStyle/>
          <a:p>
            <a:r>
              <a:rPr lang="en-US" b="1" dirty="0">
                <a:solidFill>
                  <a:schemeClr val="accent1"/>
                </a:solidFill>
              </a:rPr>
              <a:t>Knowledge-Based Agent in Artificial Intelligence</a:t>
            </a:r>
          </a:p>
        </p:txBody>
      </p:sp>
      <p:sp>
        <p:nvSpPr>
          <p:cNvPr id="5" name="TextBox 4">
            <a:extLst>
              <a:ext uri="{FF2B5EF4-FFF2-40B4-BE49-F238E27FC236}">
                <a16:creationId xmlns:a16="http://schemas.microsoft.com/office/drawing/2014/main" id="{F83A2A1A-FDED-A980-10B0-93F57AEF87E6}"/>
              </a:ext>
            </a:extLst>
          </p:cNvPr>
          <p:cNvSpPr txBox="1"/>
          <p:nvPr/>
        </p:nvSpPr>
        <p:spPr>
          <a:xfrm>
            <a:off x="284018" y="1041875"/>
            <a:ext cx="11623964" cy="2862322"/>
          </a:xfrm>
          <a:prstGeom prst="rect">
            <a:avLst/>
          </a:prstGeom>
          <a:noFill/>
        </p:spPr>
        <p:txBody>
          <a:bodyPr wrap="square">
            <a:spAutoFit/>
          </a:bodyPr>
          <a:lstStyle/>
          <a:p>
            <a:pPr marL="285750" indent="-285750">
              <a:buFont typeface="Arial" panose="020B0604020202020204" pitchFamily="34" charset="0"/>
              <a:buChar char="•"/>
            </a:pPr>
            <a:r>
              <a:rPr lang="en-US" dirty="0"/>
              <a:t>An intelligent agent needs knowledge about the real world to take decisions and reason to act efficiently.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Knowledge-based agents are those agents who have the capability of maintaining an internal state of knowledge, reason over that knowledge, update their knowledge after observations and take actions.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These agents can represent the world with some formal representation and act intelligently.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Knowledge-based agents are composed of two main parts:</a:t>
            </a:r>
          </a:p>
          <a:p>
            <a:pPr marL="1657350" lvl="3" indent="-285750">
              <a:buFont typeface="Wingdings" panose="05000000000000000000" pitchFamily="2" charset="2"/>
              <a:buChar char="v"/>
            </a:pPr>
            <a:r>
              <a:rPr lang="en-US" b="1" dirty="0">
                <a:solidFill>
                  <a:schemeClr val="accent1"/>
                </a:solidFill>
              </a:rPr>
              <a:t>Knowledge-base and</a:t>
            </a:r>
          </a:p>
          <a:p>
            <a:pPr marL="1657350" lvl="3" indent="-285750">
              <a:buFont typeface="Wingdings" panose="05000000000000000000" pitchFamily="2" charset="2"/>
              <a:buChar char="v"/>
            </a:pPr>
            <a:r>
              <a:rPr lang="en-US" b="1" dirty="0">
                <a:solidFill>
                  <a:schemeClr val="accent1"/>
                </a:solidFill>
              </a:rPr>
              <a:t>Inference system.</a:t>
            </a:r>
          </a:p>
        </p:txBody>
      </p:sp>
      <p:sp>
        <p:nvSpPr>
          <p:cNvPr id="7" name="TextBox 6">
            <a:extLst>
              <a:ext uri="{FF2B5EF4-FFF2-40B4-BE49-F238E27FC236}">
                <a16:creationId xmlns:a16="http://schemas.microsoft.com/office/drawing/2014/main" id="{C31C0F3D-87D9-FAE6-66E1-679AFB7D8BDD}"/>
              </a:ext>
            </a:extLst>
          </p:cNvPr>
          <p:cNvSpPr txBox="1"/>
          <p:nvPr/>
        </p:nvSpPr>
        <p:spPr>
          <a:xfrm>
            <a:off x="284018" y="4276496"/>
            <a:ext cx="11409218" cy="2031325"/>
          </a:xfrm>
          <a:prstGeom prst="rect">
            <a:avLst/>
          </a:prstGeom>
          <a:noFill/>
        </p:spPr>
        <p:txBody>
          <a:bodyPr wrap="square">
            <a:spAutoFit/>
          </a:bodyPr>
          <a:lstStyle/>
          <a:p>
            <a:r>
              <a:rPr lang="en-US" b="1" dirty="0"/>
              <a:t>A knowledge-based agent must be able to do the following:</a:t>
            </a:r>
          </a:p>
          <a:p>
            <a:endParaRPr lang="en-US" dirty="0"/>
          </a:p>
          <a:p>
            <a:pPr marL="285750" indent="-285750">
              <a:buFont typeface="Arial" panose="020B0604020202020204" pitchFamily="34" charset="0"/>
              <a:buChar char="•"/>
            </a:pPr>
            <a:r>
              <a:rPr lang="en-US" dirty="0"/>
              <a:t>An agent should be able to represent states, actions, etc.</a:t>
            </a:r>
          </a:p>
          <a:p>
            <a:pPr marL="285750" indent="-285750">
              <a:buFont typeface="Arial" panose="020B0604020202020204" pitchFamily="34" charset="0"/>
              <a:buChar char="•"/>
            </a:pPr>
            <a:r>
              <a:rPr lang="en-US" dirty="0"/>
              <a:t>An agent Should be able to incorporate new percepts</a:t>
            </a:r>
          </a:p>
          <a:p>
            <a:pPr marL="285750" indent="-285750">
              <a:buFont typeface="Arial" panose="020B0604020202020204" pitchFamily="34" charset="0"/>
              <a:buChar char="•"/>
            </a:pPr>
            <a:r>
              <a:rPr lang="en-US" dirty="0"/>
              <a:t>An agent can update the internal representation of the world</a:t>
            </a:r>
          </a:p>
          <a:p>
            <a:pPr marL="285750" indent="-285750">
              <a:buFont typeface="Arial" panose="020B0604020202020204" pitchFamily="34" charset="0"/>
              <a:buChar char="•"/>
            </a:pPr>
            <a:r>
              <a:rPr lang="en-US" dirty="0"/>
              <a:t>An agent can deduce the internal representation of the world</a:t>
            </a:r>
          </a:p>
          <a:p>
            <a:pPr marL="285750" indent="-285750">
              <a:buFont typeface="Arial" panose="020B0604020202020204" pitchFamily="34" charset="0"/>
              <a:buChar char="•"/>
            </a:pPr>
            <a:r>
              <a:rPr lang="en-US" dirty="0"/>
              <a:t>An agent can deduce appropriate actions.</a:t>
            </a:r>
          </a:p>
        </p:txBody>
      </p:sp>
    </p:spTree>
    <p:extLst>
      <p:ext uri="{BB962C8B-B14F-4D97-AF65-F5344CB8AC3E}">
        <p14:creationId xmlns:p14="http://schemas.microsoft.com/office/powerpoint/2010/main" val="30394645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ECC1CF-5207-3595-6E66-7299684E33A5}"/>
              </a:ext>
            </a:extLst>
          </p:cNvPr>
          <p:cNvPicPr>
            <a:picLocks noChangeAspect="1"/>
          </p:cNvPicPr>
          <p:nvPr/>
        </p:nvPicPr>
        <p:blipFill>
          <a:blip r:embed="rId2"/>
          <a:stretch>
            <a:fillRect/>
          </a:stretch>
        </p:blipFill>
        <p:spPr>
          <a:xfrm>
            <a:off x="2899646" y="1636939"/>
            <a:ext cx="6392708" cy="3584121"/>
          </a:xfrm>
          <a:prstGeom prst="rect">
            <a:avLst/>
          </a:prstGeom>
        </p:spPr>
      </p:pic>
      <p:sp>
        <p:nvSpPr>
          <p:cNvPr id="5" name="TextBox 4">
            <a:extLst>
              <a:ext uri="{FF2B5EF4-FFF2-40B4-BE49-F238E27FC236}">
                <a16:creationId xmlns:a16="http://schemas.microsoft.com/office/drawing/2014/main" id="{AF1E812C-A499-7282-7A4B-3FE673CC640F}"/>
              </a:ext>
            </a:extLst>
          </p:cNvPr>
          <p:cNvSpPr txBox="1"/>
          <p:nvPr/>
        </p:nvSpPr>
        <p:spPr>
          <a:xfrm>
            <a:off x="512618" y="514989"/>
            <a:ext cx="6096000" cy="369332"/>
          </a:xfrm>
          <a:prstGeom prst="rect">
            <a:avLst/>
          </a:prstGeom>
          <a:noFill/>
        </p:spPr>
        <p:txBody>
          <a:bodyPr wrap="square">
            <a:spAutoFit/>
          </a:bodyPr>
          <a:lstStyle/>
          <a:p>
            <a:r>
              <a:rPr lang="en-US" b="1" dirty="0">
                <a:solidFill>
                  <a:schemeClr val="accent1"/>
                </a:solidFill>
              </a:rPr>
              <a:t>The architecture of knowledge-based agent</a:t>
            </a:r>
          </a:p>
        </p:txBody>
      </p:sp>
    </p:spTree>
    <p:extLst>
      <p:ext uri="{BB962C8B-B14F-4D97-AF65-F5344CB8AC3E}">
        <p14:creationId xmlns:p14="http://schemas.microsoft.com/office/powerpoint/2010/main" val="2385770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669E04-0791-88B7-DAB7-A51FA6224A1C}"/>
              </a:ext>
            </a:extLst>
          </p:cNvPr>
          <p:cNvSpPr txBox="1"/>
          <p:nvPr/>
        </p:nvSpPr>
        <p:spPr>
          <a:xfrm>
            <a:off x="249382" y="377640"/>
            <a:ext cx="11693236" cy="6186309"/>
          </a:xfrm>
          <a:prstGeom prst="rect">
            <a:avLst/>
          </a:prstGeom>
          <a:noFill/>
        </p:spPr>
        <p:txBody>
          <a:bodyPr wrap="square">
            <a:spAutoFit/>
          </a:bodyPr>
          <a:lstStyle/>
          <a:p>
            <a:r>
              <a:rPr lang="en-US" b="1" dirty="0">
                <a:solidFill>
                  <a:schemeClr val="accent1"/>
                </a:solidFill>
              </a:rPr>
              <a:t>Why use a knowledge base?</a:t>
            </a:r>
          </a:p>
          <a:p>
            <a:r>
              <a:rPr lang="en-US" dirty="0"/>
              <a:t>Knowledge-base is required for updating knowledge for an agent to learn with experiences and act as per the knowledge.</a:t>
            </a:r>
          </a:p>
          <a:p>
            <a:endParaRPr lang="en-US" dirty="0"/>
          </a:p>
          <a:p>
            <a:r>
              <a:rPr lang="en-US" b="1" dirty="0">
                <a:solidFill>
                  <a:schemeClr val="accent1"/>
                </a:solidFill>
              </a:rPr>
              <a:t>Inference system</a:t>
            </a:r>
          </a:p>
          <a:p>
            <a:r>
              <a:rPr lang="en-US" dirty="0"/>
              <a:t>Inference means deriving new sentences from old ones. </a:t>
            </a:r>
          </a:p>
          <a:p>
            <a:endParaRPr lang="en-US" dirty="0"/>
          </a:p>
          <a:p>
            <a:r>
              <a:rPr lang="en-US" dirty="0"/>
              <a:t>The inference system allows us to add a new sentence to the knowledge base. A sentence is a proposition about the world. The inference system applies logical rules to the KB to deduce new information.</a:t>
            </a:r>
          </a:p>
          <a:p>
            <a:endParaRPr lang="en-US" dirty="0"/>
          </a:p>
          <a:p>
            <a:r>
              <a:rPr lang="en-US" dirty="0"/>
              <a:t>The inference system generates new facts so that an agent can update the KB. </a:t>
            </a:r>
          </a:p>
          <a:p>
            <a:endParaRPr lang="en-US" dirty="0"/>
          </a:p>
          <a:p>
            <a:r>
              <a:rPr lang="en-US" dirty="0"/>
              <a:t>An inference system works mainly in two rules which are given as:</a:t>
            </a:r>
          </a:p>
          <a:p>
            <a:endParaRPr lang="en-US" dirty="0"/>
          </a:p>
          <a:p>
            <a:pPr marL="1657350" lvl="3" indent="-285750">
              <a:buFont typeface="Wingdings" panose="05000000000000000000" pitchFamily="2" charset="2"/>
              <a:buChar char="v"/>
            </a:pPr>
            <a:r>
              <a:rPr lang="en-US" dirty="0"/>
              <a:t>Forward chaining</a:t>
            </a:r>
          </a:p>
          <a:p>
            <a:pPr marL="1657350" lvl="3" indent="-285750">
              <a:buFont typeface="Wingdings" panose="05000000000000000000" pitchFamily="2" charset="2"/>
              <a:buChar char="v"/>
            </a:pPr>
            <a:r>
              <a:rPr lang="en-US" dirty="0"/>
              <a:t>Backward chaining</a:t>
            </a:r>
          </a:p>
          <a:p>
            <a:endParaRPr lang="en-US" dirty="0"/>
          </a:p>
          <a:p>
            <a:r>
              <a:rPr lang="en-US" b="1" dirty="0">
                <a:solidFill>
                  <a:schemeClr val="accent1"/>
                </a:solidFill>
              </a:rPr>
              <a:t>Operations Performed by KBA</a:t>
            </a:r>
          </a:p>
          <a:p>
            <a:r>
              <a:rPr lang="en-US" dirty="0"/>
              <a:t>The following are three operations that are performed by KBA to show intelligent behavior:</a:t>
            </a:r>
          </a:p>
          <a:p>
            <a:endParaRPr lang="en-US" dirty="0"/>
          </a:p>
          <a:p>
            <a:r>
              <a:rPr lang="en-US" b="1" dirty="0"/>
              <a:t>TELL: </a:t>
            </a:r>
            <a:r>
              <a:rPr lang="en-US" dirty="0"/>
              <a:t>This operation tells the knowledge base </a:t>
            </a:r>
            <a:r>
              <a:rPr lang="en-US" b="1" dirty="0"/>
              <a:t>what it perceives from the environment</a:t>
            </a:r>
            <a:r>
              <a:rPr lang="en-US" dirty="0"/>
              <a:t>.</a:t>
            </a:r>
          </a:p>
          <a:p>
            <a:r>
              <a:rPr lang="en-US" b="1" dirty="0"/>
              <a:t>ASK:</a:t>
            </a:r>
            <a:r>
              <a:rPr lang="en-US" dirty="0"/>
              <a:t> This operation asks the knowledge base </a:t>
            </a:r>
            <a:r>
              <a:rPr lang="en-US" b="1" dirty="0"/>
              <a:t>what action it should perform</a:t>
            </a:r>
            <a:r>
              <a:rPr lang="en-US" dirty="0"/>
              <a:t>.</a:t>
            </a:r>
          </a:p>
          <a:p>
            <a:r>
              <a:rPr lang="en-US" b="1" i="1" dirty="0"/>
              <a:t>Perform: It performs the selected action.</a:t>
            </a:r>
          </a:p>
        </p:txBody>
      </p:sp>
    </p:spTree>
    <p:extLst>
      <p:ext uri="{BB962C8B-B14F-4D97-AF65-F5344CB8AC3E}">
        <p14:creationId xmlns:p14="http://schemas.microsoft.com/office/powerpoint/2010/main" val="42453755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8D0285-1D0D-D19F-418F-523F7DAF01CC}"/>
              </a:ext>
            </a:extLst>
          </p:cNvPr>
          <p:cNvSpPr txBox="1"/>
          <p:nvPr/>
        </p:nvSpPr>
        <p:spPr>
          <a:xfrm>
            <a:off x="263236" y="307170"/>
            <a:ext cx="6096000" cy="369332"/>
          </a:xfrm>
          <a:prstGeom prst="rect">
            <a:avLst/>
          </a:prstGeom>
          <a:noFill/>
        </p:spPr>
        <p:txBody>
          <a:bodyPr wrap="square">
            <a:spAutoFit/>
          </a:bodyPr>
          <a:lstStyle/>
          <a:p>
            <a:r>
              <a:rPr lang="en-US" b="1" dirty="0">
                <a:solidFill>
                  <a:schemeClr val="accent1"/>
                </a:solidFill>
              </a:rPr>
              <a:t>A generic knowledge-based agent</a:t>
            </a:r>
          </a:p>
        </p:txBody>
      </p:sp>
      <p:pic>
        <p:nvPicPr>
          <p:cNvPr id="5" name="Picture 4">
            <a:extLst>
              <a:ext uri="{FF2B5EF4-FFF2-40B4-BE49-F238E27FC236}">
                <a16:creationId xmlns:a16="http://schemas.microsoft.com/office/drawing/2014/main" id="{D58B666D-063E-5BB6-7DD0-8DC0298EF97A}"/>
              </a:ext>
            </a:extLst>
          </p:cNvPr>
          <p:cNvPicPr>
            <a:picLocks noChangeAspect="1"/>
          </p:cNvPicPr>
          <p:nvPr/>
        </p:nvPicPr>
        <p:blipFill>
          <a:blip r:embed="rId2"/>
          <a:stretch>
            <a:fillRect/>
          </a:stretch>
        </p:blipFill>
        <p:spPr>
          <a:xfrm>
            <a:off x="2140310" y="1426585"/>
            <a:ext cx="7911379" cy="3089997"/>
          </a:xfrm>
          <a:prstGeom prst="rect">
            <a:avLst/>
          </a:prstGeom>
        </p:spPr>
      </p:pic>
      <p:sp>
        <p:nvSpPr>
          <p:cNvPr id="6" name="TextBox 5">
            <a:extLst>
              <a:ext uri="{FF2B5EF4-FFF2-40B4-BE49-F238E27FC236}">
                <a16:creationId xmlns:a16="http://schemas.microsoft.com/office/drawing/2014/main" id="{42A9F0F7-6671-D646-867C-2470664053ED}"/>
              </a:ext>
            </a:extLst>
          </p:cNvPr>
          <p:cNvSpPr txBox="1"/>
          <p:nvPr/>
        </p:nvSpPr>
        <p:spPr>
          <a:xfrm>
            <a:off x="3810000" y="942109"/>
            <a:ext cx="1551709" cy="369332"/>
          </a:xfrm>
          <a:prstGeom prst="rect">
            <a:avLst/>
          </a:prstGeom>
          <a:noFill/>
        </p:spPr>
        <p:txBody>
          <a:bodyPr wrap="square" rtlCol="0">
            <a:spAutoFit/>
          </a:bodyPr>
          <a:lstStyle/>
          <a:p>
            <a:r>
              <a:rPr lang="en-US" i="1" dirty="0"/>
              <a:t>Input</a:t>
            </a:r>
          </a:p>
        </p:txBody>
      </p:sp>
      <p:cxnSp>
        <p:nvCxnSpPr>
          <p:cNvPr id="8" name="Straight Arrow Connector 7">
            <a:extLst>
              <a:ext uri="{FF2B5EF4-FFF2-40B4-BE49-F238E27FC236}">
                <a16:creationId xmlns:a16="http://schemas.microsoft.com/office/drawing/2014/main" id="{A92C5544-EF42-4D9F-5958-2C5939200AEC}"/>
              </a:ext>
            </a:extLst>
          </p:cNvPr>
          <p:cNvCxnSpPr/>
          <p:nvPr/>
        </p:nvCxnSpPr>
        <p:spPr>
          <a:xfrm flipV="1">
            <a:off x="4073236" y="1311441"/>
            <a:ext cx="0" cy="406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BA2312C-33BF-9010-7861-38DA6D8DA0A6}"/>
              </a:ext>
            </a:extLst>
          </p:cNvPr>
          <p:cNvSpPr txBox="1"/>
          <p:nvPr/>
        </p:nvSpPr>
        <p:spPr>
          <a:xfrm>
            <a:off x="554185" y="1690250"/>
            <a:ext cx="1551709" cy="646331"/>
          </a:xfrm>
          <a:prstGeom prst="rect">
            <a:avLst/>
          </a:prstGeom>
          <a:noFill/>
        </p:spPr>
        <p:txBody>
          <a:bodyPr wrap="square" rtlCol="0">
            <a:spAutoFit/>
          </a:bodyPr>
          <a:lstStyle/>
          <a:p>
            <a:r>
              <a:rPr lang="en-US" i="1" dirty="0"/>
              <a:t>Knowledge Base</a:t>
            </a:r>
          </a:p>
        </p:txBody>
      </p:sp>
      <p:cxnSp>
        <p:nvCxnSpPr>
          <p:cNvPr id="13" name="Straight Arrow Connector 12">
            <a:extLst>
              <a:ext uri="{FF2B5EF4-FFF2-40B4-BE49-F238E27FC236}">
                <a16:creationId xmlns:a16="http://schemas.microsoft.com/office/drawing/2014/main" id="{8307AB6A-8762-5298-26AE-95B7739768CA}"/>
              </a:ext>
            </a:extLst>
          </p:cNvPr>
          <p:cNvCxnSpPr/>
          <p:nvPr/>
        </p:nvCxnSpPr>
        <p:spPr>
          <a:xfrm flipH="1">
            <a:off x="1662549" y="2022767"/>
            <a:ext cx="14131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0390B64-0FDA-F591-1F05-B23FFC1EAD41}"/>
              </a:ext>
            </a:extLst>
          </p:cNvPr>
          <p:cNvSpPr txBox="1"/>
          <p:nvPr/>
        </p:nvSpPr>
        <p:spPr>
          <a:xfrm>
            <a:off x="526471" y="2410689"/>
            <a:ext cx="1551709" cy="646331"/>
          </a:xfrm>
          <a:prstGeom prst="rect">
            <a:avLst/>
          </a:prstGeom>
          <a:noFill/>
        </p:spPr>
        <p:txBody>
          <a:bodyPr wrap="square" rtlCol="0">
            <a:spAutoFit/>
          </a:bodyPr>
          <a:lstStyle/>
          <a:p>
            <a:r>
              <a:rPr lang="en-US" i="1" dirty="0"/>
              <a:t>Time for the whole process</a:t>
            </a:r>
          </a:p>
        </p:txBody>
      </p:sp>
      <p:cxnSp>
        <p:nvCxnSpPr>
          <p:cNvPr id="16" name="Straight Arrow Connector 15">
            <a:extLst>
              <a:ext uri="{FF2B5EF4-FFF2-40B4-BE49-F238E27FC236}">
                <a16:creationId xmlns:a16="http://schemas.microsoft.com/office/drawing/2014/main" id="{BDEBDBED-3A79-D79D-E3D5-118E41F590B2}"/>
              </a:ext>
            </a:extLst>
          </p:cNvPr>
          <p:cNvCxnSpPr/>
          <p:nvPr/>
        </p:nvCxnSpPr>
        <p:spPr>
          <a:xfrm flipH="1">
            <a:off x="1801091" y="2410689"/>
            <a:ext cx="1274621" cy="277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3BA91C6-EB12-A4EA-E1A7-3009388AA441}"/>
              </a:ext>
            </a:extLst>
          </p:cNvPr>
          <p:cNvSpPr txBox="1"/>
          <p:nvPr/>
        </p:nvSpPr>
        <p:spPr>
          <a:xfrm>
            <a:off x="6054432" y="2729343"/>
            <a:ext cx="3325095" cy="646331"/>
          </a:xfrm>
          <a:prstGeom prst="rect">
            <a:avLst/>
          </a:prstGeom>
          <a:noFill/>
        </p:spPr>
        <p:txBody>
          <a:bodyPr wrap="square" rtlCol="0">
            <a:spAutoFit/>
          </a:bodyPr>
          <a:lstStyle/>
          <a:p>
            <a:r>
              <a:rPr lang="en-US" i="1" dirty="0"/>
              <a:t>Each time the function is called these three steps are performed</a:t>
            </a:r>
          </a:p>
        </p:txBody>
      </p:sp>
    </p:spTree>
    <p:extLst>
      <p:ext uri="{BB962C8B-B14F-4D97-AF65-F5344CB8AC3E}">
        <p14:creationId xmlns:p14="http://schemas.microsoft.com/office/powerpoint/2010/main" val="11603768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3D0355-8940-5828-972B-79E4E49F2AFC}"/>
              </a:ext>
            </a:extLst>
          </p:cNvPr>
          <p:cNvSpPr txBox="1"/>
          <p:nvPr/>
        </p:nvSpPr>
        <p:spPr>
          <a:xfrm>
            <a:off x="152399" y="307815"/>
            <a:ext cx="6096000" cy="369332"/>
          </a:xfrm>
          <a:prstGeom prst="rect">
            <a:avLst/>
          </a:prstGeom>
          <a:noFill/>
        </p:spPr>
        <p:txBody>
          <a:bodyPr wrap="square">
            <a:spAutoFit/>
          </a:bodyPr>
          <a:lstStyle/>
          <a:p>
            <a:r>
              <a:rPr lang="en-US" b="1" dirty="0">
                <a:solidFill>
                  <a:schemeClr val="accent1"/>
                </a:solidFill>
              </a:rPr>
              <a:t>Various levels of a knowledge-based agent</a:t>
            </a:r>
          </a:p>
        </p:txBody>
      </p:sp>
      <p:sp>
        <p:nvSpPr>
          <p:cNvPr id="5" name="TextBox 4">
            <a:extLst>
              <a:ext uri="{FF2B5EF4-FFF2-40B4-BE49-F238E27FC236}">
                <a16:creationId xmlns:a16="http://schemas.microsoft.com/office/drawing/2014/main" id="{F02CB470-602E-A817-A4BC-0A21F7081A42}"/>
              </a:ext>
            </a:extLst>
          </p:cNvPr>
          <p:cNvSpPr txBox="1"/>
          <p:nvPr/>
        </p:nvSpPr>
        <p:spPr>
          <a:xfrm>
            <a:off x="152399" y="677147"/>
            <a:ext cx="11914909" cy="5632311"/>
          </a:xfrm>
          <a:prstGeom prst="rect">
            <a:avLst/>
          </a:prstGeom>
          <a:noFill/>
        </p:spPr>
        <p:txBody>
          <a:bodyPr wrap="square">
            <a:spAutoFit/>
          </a:bodyPr>
          <a:lstStyle/>
          <a:p>
            <a:r>
              <a:rPr lang="en-US" dirty="0"/>
              <a:t>A knowledge-based agent can be viewed at different levels which are given below:</a:t>
            </a:r>
          </a:p>
          <a:p>
            <a:endParaRPr lang="en-US" dirty="0"/>
          </a:p>
          <a:p>
            <a:r>
              <a:rPr lang="en-US" b="1" dirty="0"/>
              <a:t>1. Knowledge level</a:t>
            </a:r>
          </a:p>
          <a:p>
            <a:r>
              <a:rPr lang="en-US" dirty="0"/>
              <a:t>The knowledge level is the first level of knowledge-based agent, and in this level, we need to specify </a:t>
            </a:r>
            <a:r>
              <a:rPr lang="en-US" b="1" dirty="0">
                <a:solidFill>
                  <a:schemeClr val="accent1"/>
                </a:solidFill>
              </a:rPr>
              <a:t>what the agent knows, and what the agent goals are</a:t>
            </a:r>
            <a:r>
              <a:rPr lang="en-US" dirty="0"/>
              <a:t>. With these specifications, we can fix its behavior. </a:t>
            </a:r>
          </a:p>
          <a:p>
            <a:endParaRPr lang="en-US" dirty="0"/>
          </a:p>
          <a:p>
            <a:r>
              <a:rPr lang="en-US" i="1" dirty="0"/>
              <a:t>For example, suppose an automated taxi agent needs to go from station A to station B, and he knows the way from A to B, so this comes at the knowledge level.</a:t>
            </a:r>
          </a:p>
          <a:p>
            <a:endParaRPr lang="en-US" dirty="0"/>
          </a:p>
          <a:p>
            <a:r>
              <a:rPr lang="en-US" b="1" dirty="0"/>
              <a:t>2. Logical level:</a:t>
            </a:r>
          </a:p>
          <a:p>
            <a:r>
              <a:rPr lang="en-US" dirty="0"/>
              <a:t>At this level, we understand </a:t>
            </a:r>
            <a:r>
              <a:rPr lang="en-US" b="1" dirty="0">
                <a:solidFill>
                  <a:schemeClr val="accent1"/>
                </a:solidFill>
              </a:rPr>
              <a:t>how the knowledge representation of knowledge is stored</a:t>
            </a:r>
            <a:r>
              <a:rPr lang="en-US" dirty="0"/>
              <a:t>. At this level, sentences are encoded into different logics. At the logical level, an encoding of knowledge into logical sentences occurs.</a:t>
            </a:r>
          </a:p>
          <a:p>
            <a:endParaRPr lang="en-US" dirty="0"/>
          </a:p>
          <a:p>
            <a:r>
              <a:rPr lang="en-US" dirty="0"/>
              <a:t> </a:t>
            </a:r>
            <a:r>
              <a:rPr lang="en-US" i="1" dirty="0"/>
              <a:t>At the logical level, we can expect the automated taxi agent to reach destination B.</a:t>
            </a:r>
          </a:p>
          <a:p>
            <a:endParaRPr lang="en-US" i="1" dirty="0"/>
          </a:p>
          <a:p>
            <a:r>
              <a:rPr lang="en-US" b="1" dirty="0"/>
              <a:t>3. Implementation level:</a:t>
            </a:r>
          </a:p>
          <a:p>
            <a:r>
              <a:rPr lang="en-US" dirty="0"/>
              <a:t>This is the </a:t>
            </a:r>
            <a:r>
              <a:rPr lang="en-US" b="1" dirty="0">
                <a:solidFill>
                  <a:schemeClr val="accent1"/>
                </a:solidFill>
              </a:rPr>
              <a:t>physical representation of logic and knowledge</a:t>
            </a:r>
            <a:r>
              <a:rPr lang="en-US" dirty="0"/>
              <a:t>. At the implementation level agent perform actions as per logical and knowledge level.</a:t>
            </a:r>
          </a:p>
          <a:p>
            <a:endParaRPr lang="en-US" dirty="0"/>
          </a:p>
          <a:p>
            <a:r>
              <a:rPr lang="en-US" dirty="0"/>
              <a:t> </a:t>
            </a:r>
            <a:r>
              <a:rPr lang="en-US" i="1" dirty="0"/>
              <a:t>At this level, an automated taxi agent implements his knowledge and logic so that he can reach the destination</a:t>
            </a:r>
            <a:r>
              <a:rPr lang="en-US" dirty="0"/>
              <a:t>.</a:t>
            </a:r>
          </a:p>
        </p:txBody>
      </p:sp>
    </p:spTree>
    <p:extLst>
      <p:ext uri="{BB962C8B-B14F-4D97-AF65-F5344CB8AC3E}">
        <p14:creationId xmlns:p14="http://schemas.microsoft.com/office/powerpoint/2010/main" val="4558258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77706D-B4B7-3C31-12AB-CACD6E8A16CC}"/>
              </a:ext>
            </a:extLst>
          </p:cNvPr>
          <p:cNvSpPr txBox="1"/>
          <p:nvPr/>
        </p:nvSpPr>
        <p:spPr>
          <a:xfrm>
            <a:off x="242454" y="1111471"/>
            <a:ext cx="11707091" cy="3693319"/>
          </a:xfrm>
          <a:prstGeom prst="rect">
            <a:avLst/>
          </a:prstGeom>
          <a:noFill/>
        </p:spPr>
        <p:txBody>
          <a:bodyPr wrap="square">
            <a:spAutoFit/>
          </a:bodyPr>
          <a:lstStyle/>
          <a:p>
            <a:r>
              <a:rPr lang="en-US" b="1" dirty="0"/>
              <a:t>Approaches to designing a knowledge-based agent:</a:t>
            </a:r>
          </a:p>
          <a:p>
            <a:endParaRPr lang="en-US" dirty="0"/>
          </a:p>
          <a:p>
            <a:r>
              <a:rPr lang="en-US" dirty="0"/>
              <a:t>There are mainly two approaches to building a knowledge-based agent:</a:t>
            </a:r>
          </a:p>
          <a:p>
            <a:endParaRPr lang="en-US" dirty="0"/>
          </a:p>
          <a:p>
            <a:pPr marL="342900" indent="-342900">
              <a:buAutoNum type="arabicPeriod"/>
            </a:pPr>
            <a:r>
              <a:rPr lang="en-US" b="1" dirty="0">
                <a:solidFill>
                  <a:schemeClr val="accent1"/>
                </a:solidFill>
              </a:rPr>
              <a:t>Declarative approach: </a:t>
            </a:r>
            <a:r>
              <a:rPr lang="en-US" dirty="0"/>
              <a:t>We can create a knowledge-based agent by </a:t>
            </a:r>
            <a:r>
              <a:rPr lang="en-US" b="1" dirty="0"/>
              <a:t>initializing with an empty knowledge base and telling the agent all the sentences </a:t>
            </a:r>
            <a:r>
              <a:rPr lang="en-US" dirty="0"/>
              <a:t>with which we want to start. This approach is called the Declarative approach.</a:t>
            </a:r>
          </a:p>
          <a:p>
            <a:endParaRPr lang="en-US" dirty="0"/>
          </a:p>
          <a:p>
            <a:r>
              <a:rPr lang="en-US" dirty="0"/>
              <a:t>2. </a:t>
            </a:r>
            <a:r>
              <a:rPr lang="en-US" b="1" dirty="0">
                <a:solidFill>
                  <a:schemeClr val="accent1"/>
                </a:solidFill>
              </a:rPr>
              <a:t>Procedural approach: </a:t>
            </a:r>
            <a:r>
              <a:rPr lang="en-US" dirty="0"/>
              <a:t>In the procedural approach, we directly </a:t>
            </a:r>
            <a:r>
              <a:rPr lang="en-US" b="1" dirty="0"/>
              <a:t>encode desired behavior as a program code</a:t>
            </a:r>
            <a:r>
              <a:rPr lang="en-US" dirty="0"/>
              <a:t>. This means we just need to write a program that already encodes the desired behavior or agent.</a:t>
            </a:r>
          </a:p>
          <a:p>
            <a:endParaRPr lang="en-US" dirty="0"/>
          </a:p>
          <a:p>
            <a:r>
              <a:rPr lang="en-US" b="1" dirty="0">
                <a:solidFill>
                  <a:schemeClr val="accent1"/>
                </a:solidFill>
              </a:rPr>
              <a:t>However, in the real world, a successful agent can be built by combining both declarative and procedural approaches, and declarative knowledge can often be compiled into more efficient procedural code.</a:t>
            </a:r>
          </a:p>
          <a:p>
            <a:endParaRPr lang="en-US" dirty="0"/>
          </a:p>
        </p:txBody>
      </p:sp>
    </p:spTree>
    <p:extLst>
      <p:ext uri="{BB962C8B-B14F-4D97-AF65-F5344CB8AC3E}">
        <p14:creationId xmlns:p14="http://schemas.microsoft.com/office/powerpoint/2010/main" val="13082406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5DC360-A30C-055C-4C73-F831457B80D6}"/>
              </a:ext>
            </a:extLst>
          </p:cNvPr>
          <p:cNvSpPr txBox="1"/>
          <p:nvPr/>
        </p:nvSpPr>
        <p:spPr>
          <a:xfrm>
            <a:off x="318655" y="348734"/>
            <a:ext cx="6096000" cy="369332"/>
          </a:xfrm>
          <a:prstGeom prst="rect">
            <a:avLst/>
          </a:prstGeom>
          <a:noFill/>
        </p:spPr>
        <p:txBody>
          <a:bodyPr wrap="square">
            <a:spAutoFit/>
          </a:bodyPr>
          <a:lstStyle/>
          <a:p>
            <a:r>
              <a:rPr lang="en-US" b="1" dirty="0">
                <a:solidFill>
                  <a:schemeClr val="accent1"/>
                </a:solidFill>
              </a:rPr>
              <a:t>What is knowledge representation</a:t>
            </a:r>
            <a:r>
              <a:rPr lang="en-US" dirty="0"/>
              <a:t>?</a:t>
            </a:r>
          </a:p>
        </p:txBody>
      </p:sp>
      <p:sp>
        <p:nvSpPr>
          <p:cNvPr id="5" name="TextBox 4">
            <a:extLst>
              <a:ext uri="{FF2B5EF4-FFF2-40B4-BE49-F238E27FC236}">
                <a16:creationId xmlns:a16="http://schemas.microsoft.com/office/drawing/2014/main" id="{E61EB5F9-CF8F-CF55-7F43-6C62AF4F92C3}"/>
              </a:ext>
            </a:extLst>
          </p:cNvPr>
          <p:cNvSpPr txBox="1"/>
          <p:nvPr/>
        </p:nvSpPr>
        <p:spPr>
          <a:xfrm>
            <a:off x="207818" y="780411"/>
            <a:ext cx="11623964" cy="4801314"/>
          </a:xfrm>
          <a:prstGeom prst="rect">
            <a:avLst/>
          </a:prstGeom>
          <a:noFill/>
        </p:spPr>
        <p:txBody>
          <a:bodyPr wrap="square">
            <a:spAutoFit/>
          </a:bodyPr>
          <a:lstStyle/>
          <a:p>
            <a:pPr algn="just"/>
            <a:r>
              <a:rPr lang="en-US" dirty="0"/>
              <a:t>Humans are best at understanding, reasoning, and interpreting knowledge. Human knows things, which is knowledge and as per their knowledge, they perform various actions in the real world. </a:t>
            </a:r>
          </a:p>
          <a:p>
            <a:pPr algn="just"/>
            <a:endParaRPr lang="en-US" dirty="0"/>
          </a:p>
          <a:p>
            <a:pPr algn="just"/>
            <a:r>
              <a:rPr lang="en-US" b="1" dirty="0"/>
              <a:t>But how machines do all these things comes under knowledge representation and reasoning. Hence, we can describe Knowledge representation as follows:</a:t>
            </a:r>
          </a:p>
          <a:p>
            <a:pPr algn="just"/>
            <a:endParaRPr lang="en-US" dirty="0"/>
          </a:p>
          <a:p>
            <a:pPr marL="285750" indent="-285750" algn="just">
              <a:buFont typeface="Arial" panose="020B0604020202020204" pitchFamily="34" charset="0"/>
              <a:buChar char="•"/>
            </a:pPr>
            <a:r>
              <a:rPr lang="en-US" b="1" dirty="0">
                <a:solidFill>
                  <a:schemeClr val="accent1"/>
                </a:solidFill>
              </a:rPr>
              <a:t>Knowledge representation and reasoning (KR, KRR) is the part of Artificial intelligence which concerned with AI agents thinking and how thinking contributes to the intelligent behavior of agents.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responsible for representing information about the real world so that a computer can understand and can utilize this knowledge to solve complex real-world problems such as the diagnosis of a medical condition or communicating with humans in natural language.</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also a way that describes how we can represent knowledge in artificial intelligence.</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 Knowledge representation is not just storing data in some database, but it also enables an intelligent machine to learn from that knowledge and experiences so that it can behave intelligently like a human.</a:t>
            </a:r>
          </a:p>
        </p:txBody>
      </p:sp>
    </p:spTree>
    <p:extLst>
      <p:ext uri="{BB962C8B-B14F-4D97-AF65-F5344CB8AC3E}">
        <p14:creationId xmlns:p14="http://schemas.microsoft.com/office/powerpoint/2010/main" val="2848032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C6B2AC-00BA-8615-75B9-9B817D446D59}"/>
              </a:ext>
            </a:extLst>
          </p:cNvPr>
          <p:cNvSpPr txBox="1"/>
          <p:nvPr/>
        </p:nvSpPr>
        <p:spPr>
          <a:xfrm>
            <a:off x="457200" y="543526"/>
            <a:ext cx="11319164" cy="5909310"/>
          </a:xfrm>
          <a:prstGeom prst="rect">
            <a:avLst/>
          </a:prstGeom>
          <a:noFill/>
        </p:spPr>
        <p:txBody>
          <a:bodyPr wrap="square">
            <a:spAutoFit/>
          </a:bodyPr>
          <a:lstStyle/>
          <a:p>
            <a:r>
              <a:rPr lang="en-US" b="1" dirty="0">
                <a:solidFill>
                  <a:schemeClr val="accent1"/>
                </a:solidFill>
              </a:rPr>
              <a:t>What to Represent:</a:t>
            </a:r>
          </a:p>
          <a:p>
            <a:endParaRPr lang="en-US" b="1" dirty="0">
              <a:solidFill>
                <a:schemeClr val="accent1"/>
              </a:solidFill>
            </a:endParaRPr>
          </a:p>
          <a:p>
            <a:r>
              <a:rPr lang="en-US" dirty="0"/>
              <a:t>Following is the kind of knowledge that needs to be represented in AI systems:</a:t>
            </a:r>
          </a:p>
          <a:p>
            <a:endParaRPr lang="en-US" dirty="0"/>
          </a:p>
          <a:p>
            <a:pPr marL="285750" indent="-285750">
              <a:buFont typeface="Arial" panose="020B0604020202020204" pitchFamily="34" charset="0"/>
              <a:buChar char="•"/>
            </a:pPr>
            <a:r>
              <a:rPr lang="en-US" b="1" dirty="0"/>
              <a:t>Object:</a:t>
            </a:r>
            <a:r>
              <a:rPr lang="en-US" dirty="0"/>
              <a:t> All the facts about objects in our world domain. E.g., Guitars contain strings, and trumpets are brass instruments.</a:t>
            </a:r>
          </a:p>
          <a:p>
            <a:endParaRPr lang="en-US" dirty="0"/>
          </a:p>
          <a:p>
            <a:pPr marL="285750" indent="-285750">
              <a:buFont typeface="Arial" panose="020B0604020202020204" pitchFamily="34" charset="0"/>
              <a:buChar char="•"/>
            </a:pPr>
            <a:r>
              <a:rPr lang="en-US" b="1" dirty="0"/>
              <a:t>Events: </a:t>
            </a:r>
            <a:r>
              <a:rPr lang="en-US" dirty="0"/>
              <a:t>Events are the actions that occur in our world.</a:t>
            </a:r>
          </a:p>
          <a:p>
            <a:endParaRPr lang="en-US" dirty="0"/>
          </a:p>
          <a:p>
            <a:pPr marL="285750" indent="-285750">
              <a:buFont typeface="Arial" panose="020B0604020202020204" pitchFamily="34" charset="0"/>
              <a:buChar char="•"/>
            </a:pPr>
            <a:r>
              <a:rPr lang="en-US" b="1" dirty="0"/>
              <a:t>Performance:</a:t>
            </a:r>
            <a:r>
              <a:rPr lang="en-US" dirty="0"/>
              <a:t> It describes behavior that involves knowledge about how to do things.</a:t>
            </a:r>
          </a:p>
          <a:p>
            <a:endParaRPr lang="en-US" dirty="0"/>
          </a:p>
          <a:p>
            <a:pPr marL="285750" indent="-285750">
              <a:buFont typeface="Arial" panose="020B0604020202020204" pitchFamily="34" charset="0"/>
              <a:buChar char="•"/>
            </a:pPr>
            <a:r>
              <a:rPr lang="en-US" b="1" dirty="0"/>
              <a:t>Meta-knowledge:</a:t>
            </a:r>
            <a:r>
              <a:rPr lang="en-US" dirty="0"/>
              <a:t> It is knowledge about what we know.</a:t>
            </a:r>
          </a:p>
          <a:p>
            <a:endParaRPr lang="en-US" dirty="0"/>
          </a:p>
          <a:p>
            <a:pPr marL="285750" indent="-285750">
              <a:buFont typeface="Arial" panose="020B0604020202020204" pitchFamily="34" charset="0"/>
              <a:buChar char="•"/>
            </a:pPr>
            <a:r>
              <a:rPr lang="en-US" b="1" dirty="0"/>
              <a:t>Facts:</a:t>
            </a:r>
            <a:r>
              <a:rPr lang="en-US" dirty="0"/>
              <a:t> Facts are the truths about the real world and what we represent.</a:t>
            </a:r>
          </a:p>
          <a:p>
            <a:endParaRPr lang="en-US" dirty="0"/>
          </a:p>
          <a:p>
            <a:pPr marL="285750" indent="-285750">
              <a:buFont typeface="Arial" panose="020B0604020202020204" pitchFamily="34" charset="0"/>
              <a:buChar char="•"/>
            </a:pPr>
            <a:r>
              <a:rPr lang="en-US" b="1" dirty="0"/>
              <a:t>Knowledge-Base: </a:t>
            </a:r>
            <a:r>
              <a:rPr lang="en-US" dirty="0"/>
              <a:t>The central component of the knowledge-based agents is the knowledge base.</a:t>
            </a:r>
          </a:p>
          <a:p>
            <a:endParaRPr lang="en-US" dirty="0"/>
          </a:p>
          <a:p>
            <a:r>
              <a:rPr lang="en-US" dirty="0"/>
              <a:t> It is represented as KB. The Knowledgebase is a group of Sentences (Here, sentences are used as a technical term and not identical to the English language).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Knowledge:</a:t>
            </a:r>
            <a:r>
              <a:rPr lang="en-US" dirty="0"/>
              <a:t> Knowledge is awareness or familiarity gained by experiences of facts, data, and situations.</a:t>
            </a:r>
          </a:p>
        </p:txBody>
      </p:sp>
    </p:spTree>
    <p:extLst>
      <p:ext uri="{BB962C8B-B14F-4D97-AF65-F5344CB8AC3E}">
        <p14:creationId xmlns:p14="http://schemas.microsoft.com/office/powerpoint/2010/main" val="463141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4DDCCF4-220B-B08A-4DBA-D25F1ECB94D9}"/>
              </a:ext>
            </a:extLst>
          </p:cNvPr>
          <p:cNvSpPr txBox="1"/>
          <p:nvPr/>
        </p:nvSpPr>
        <p:spPr>
          <a:xfrm>
            <a:off x="471055" y="348734"/>
            <a:ext cx="6096000" cy="369332"/>
          </a:xfrm>
          <a:prstGeom prst="rect">
            <a:avLst/>
          </a:prstGeom>
          <a:noFill/>
        </p:spPr>
        <p:txBody>
          <a:bodyPr wrap="square">
            <a:spAutoFit/>
          </a:bodyPr>
          <a:lstStyle/>
          <a:p>
            <a:pPr algn="just"/>
            <a:r>
              <a:rPr lang="en-US" b="1" i="0" dirty="0">
                <a:solidFill>
                  <a:schemeClr val="accent1"/>
                </a:solidFill>
                <a:effectLst/>
                <a:latin typeface="erdana"/>
              </a:rPr>
              <a:t>Types of knowledge</a:t>
            </a:r>
          </a:p>
        </p:txBody>
      </p:sp>
      <p:pic>
        <p:nvPicPr>
          <p:cNvPr id="7" name="Picture 6">
            <a:extLst>
              <a:ext uri="{FF2B5EF4-FFF2-40B4-BE49-F238E27FC236}">
                <a16:creationId xmlns:a16="http://schemas.microsoft.com/office/drawing/2014/main" id="{19C091B7-0ABE-0BDF-0FC2-4AD46C074B81}"/>
              </a:ext>
            </a:extLst>
          </p:cNvPr>
          <p:cNvPicPr>
            <a:picLocks noChangeAspect="1"/>
          </p:cNvPicPr>
          <p:nvPr/>
        </p:nvPicPr>
        <p:blipFill>
          <a:blip r:embed="rId2"/>
          <a:stretch>
            <a:fillRect/>
          </a:stretch>
        </p:blipFill>
        <p:spPr>
          <a:xfrm>
            <a:off x="3020291" y="1502228"/>
            <a:ext cx="5947608" cy="4524499"/>
          </a:xfrm>
          <a:prstGeom prst="rect">
            <a:avLst/>
          </a:prstGeom>
        </p:spPr>
      </p:pic>
    </p:spTree>
    <p:extLst>
      <p:ext uri="{BB962C8B-B14F-4D97-AF65-F5344CB8AC3E}">
        <p14:creationId xmlns:p14="http://schemas.microsoft.com/office/powerpoint/2010/main" val="4277612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4F11E4-76B1-1A89-1550-6EBB566B5A76}"/>
              </a:ext>
            </a:extLst>
          </p:cNvPr>
          <p:cNvPicPr>
            <a:picLocks noChangeAspect="1"/>
          </p:cNvPicPr>
          <p:nvPr/>
        </p:nvPicPr>
        <p:blipFill>
          <a:blip r:embed="rId2"/>
          <a:stretch>
            <a:fillRect/>
          </a:stretch>
        </p:blipFill>
        <p:spPr>
          <a:xfrm>
            <a:off x="415637" y="712837"/>
            <a:ext cx="10931236" cy="5432326"/>
          </a:xfrm>
          <a:prstGeom prst="rect">
            <a:avLst/>
          </a:prstGeom>
        </p:spPr>
      </p:pic>
    </p:spTree>
    <p:extLst>
      <p:ext uri="{BB962C8B-B14F-4D97-AF65-F5344CB8AC3E}">
        <p14:creationId xmlns:p14="http://schemas.microsoft.com/office/powerpoint/2010/main" val="1455712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89FC85-E938-A285-021A-0110F667243D}"/>
              </a:ext>
            </a:extLst>
          </p:cNvPr>
          <p:cNvSpPr txBox="1"/>
          <p:nvPr/>
        </p:nvSpPr>
        <p:spPr>
          <a:xfrm>
            <a:off x="235527" y="236139"/>
            <a:ext cx="11416146" cy="6385722"/>
          </a:xfrm>
          <a:prstGeom prst="rect">
            <a:avLst/>
          </a:prstGeom>
          <a:noFill/>
        </p:spPr>
        <p:txBody>
          <a:bodyPr wrap="square">
            <a:spAutoFit/>
          </a:bodyPr>
          <a:lstStyle/>
          <a:p>
            <a:r>
              <a:rPr lang="en-US" dirty="0"/>
              <a:t>1. </a:t>
            </a:r>
            <a:r>
              <a:rPr lang="en-US" b="1" dirty="0">
                <a:solidFill>
                  <a:schemeClr val="accent1"/>
                </a:solidFill>
              </a:rPr>
              <a:t>Declarative Knowledge:</a:t>
            </a:r>
          </a:p>
          <a:p>
            <a:endParaRPr lang="en-US" b="1" dirty="0">
              <a:solidFill>
                <a:schemeClr val="accent1"/>
              </a:solidFill>
            </a:endParaRPr>
          </a:p>
          <a:p>
            <a:pPr marL="285750" indent="-285750">
              <a:lnSpc>
                <a:spcPct val="200000"/>
              </a:lnSpc>
              <a:buFont typeface="Arial" panose="020B0604020202020204" pitchFamily="34" charset="0"/>
              <a:buChar char="•"/>
            </a:pPr>
            <a:r>
              <a:rPr lang="en-US" dirty="0"/>
              <a:t>Declarative knowledge is to know about something.</a:t>
            </a:r>
          </a:p>
          <a:p>
            <a:pPr marL="285750" indent="-285750">
              <a:lnSpc>
                <a:spcPct val="200000"/>
              </a:lnSpc>
              <a:buFont typeface="Arial" panose="020B0604020202020204" pitchFamily="34" charset="0"/>
              <a:buChar char="•"/>
            </a:pPr>
            <a:r>
              <a:rPr lang="en-US" dirty="0"/>
              <a:t>It includes </a:t>
            </a:r>
            <a:r>
              <a:rPr lang="en-US" b="1" dirty="0"/>
              <a:t>concepts, facts, and objects.</a:t>
            </a:r>
          </a:p>
          <a:p>
            <a:pPr marL="285750" indent="-285750">
              <a:lnSpc>
                <a:spcPct val="200000"/>
              </a:lnSpc>
              <a:buFont typeface="Arial" panose="020B0604020202020204" pitchFamily="34" charset="0"/>
              <a:buChar char="•"/>
            </a:pPr>
            <a:r>
              <a:rPr lang="en-US" dirty="0"/>
              <a:t>It is also called descriptive knowledge and is expressed in declarative sentences.</a:t>
            </a:r>
          </a:p>
          <a:p>
            <a:pPr marL="285750" indent="-285750">
              <a:lnSpc>
                <a:spcPct val="200000"/>
              </a:lnSpc>
              <a:buFont typeface="Arial" panose="020B0604020202020204" pitchFamily="34" charset="0"/>
              <a:buChar char="•"/>
            </a:pPr>
            <a:r>
              <a:rPr lang="en-US" dirty="0"/>
              <a:t>It is simpler than procedural language.</a:t>
            </a:r>
          </a:p>
          <a:p>
            <a:endParaRPr lang="en-US" dirty="0"/>
          </a:p>
          <a:p>
            <a:r>
              <a:rPr lang="en-US" b="1" dirty="0">
                <a:solidFill>
                  <a:schemeClr val="accent1"/>
                </a:solidFill>
              </a:rPr>
              <a:t>2. Procedural Knowledge</a:t>
            </a:r>
          </a:p>
          <a:p>
            <a:endParaRPr lang="en-US" dirty="0"/>
          </a:p>
          <a:p>
            <a:pPr marL="285750" indent="-285750">
              <a:lnSpc>
                <a:spcPct val="200000"/>
              </a:lnSpc>
              <a:buFont typeface="Arial" panose="020B0604020202020204" pitchFamily="34" charset="0"/>
              <a:buChar char="•"/>
            </a:pPr>
            <a:r>
              <a:rPr lang="en-US" dirty="0"/>
              <a:t>It is also known as imperative knowledge.</a:t>
            </a:r>
          </a:p>
          <a:p>
            <a:pPr marL="285750" indent="-285750">
              <a:lnSpc>
                <a:spcPct val="200000"/>
              </a:lnSpc>
              <a:buFont typeface="Arial" panose="020B0604020202020204" pitchFamily="34" charset="0"/>
              <a:buChar char="•"/>
            </a:pPr>
            <a:r>
              <a:rPr lang="en-US" dirty="0"/>
              <a:t>Procedural knowledge is a type of knowledge that is responsible for </a:t>
            </a:r>
            <a:r>
              <a:rPr lang="en-US" b="1" dirty="0"/>
              <a:t>knowing how to do something</a:t>
            </a:r>
            <a:r>
              <a:rPr lang="en-US" dirty="0"/>
              <a:t>.</a:t>
            </a:r>
          </a:p>
          <a:p>
            <a:pPr marL="285750" indent="-285750">
              <a:lnSpc>
                <a:spcPct val="200000"/>
              </a:lnSpc>
              <a:buFont typeface="Arial" panose="020B0604020202020204" pitchFamily="34" charset="0"/>
              <a:buChar char="•"/>
            </a:pPr>
            <a:r>
              <a:rPr lang="en-US" dirty="0"/>
              <a:t>It can be directly applied to any task.</a:t>
            </a:r>
          </a:p>
          <a:p>
            <a:pPr marL="285750" indent="-285750">
              <a:lnSpc>
                <a:spcPct val="200000"/>
              </a:lnSpc>
              <a:buFont typeface="Arial" panose="020B0604020202020204" pitchFamily="34" charset="0"/>
              <a:buChar char="•"/>
            </a:pPr>
            <a:r>
              <a:rPr lang="en-US" dirty="0"/>
              <a:t>It includes </a:t>
            </a:r>
            <a:r>
              <a:rPr lang="en-US" b="1" dirty="0"/>
              <a:t>rules, strategies, procedures, agendas, etc.</a:t>
            </a:r>
          </a:p>
          <a:p>
            <a:pPr marL="285750" indent="-285750">
              <a:lnSpc>
                <a:spcPct val="200000"/>
              </a:lnSpc>
              <a:buFont typeface="Arial" panose="020B0604020202020204" pitchFamily="34" charset="0"/>
              <a:buChar char="•"/>
            </a:pPr>
            <a:r>
              <a:rPr lang="en-US" dirty="0"/>
              <a:t>Procedural knowledge depends on the task on which it can be applied.</a:t>
            </a:r>
          </a:p>
        </p:txBody>
      </p:sp>
    </p:spTree>
    <p:extLst>
      <p:ext uri="{BB962C8B-B14F-4D97-AF65-F5344CB8AC3E}">
        <p14:creationId xmlns:p14="http://schemas.microsoft.com/office/powerpoint/2010/main" val="10964390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49EA52-47FD-CA96-95F5-2B3A4A440B39}"/>
              </a:ext>
            </a:extLst>
          </p:cNvPr>
          <p:cNvSpPr txBox="1"/>
          <p:nvPr/>
        </p:nvSpPr>
        <p:spPr>
          <a:xfrm>
            <a:off x="166255" y="376489"/>
            <a:ext cx="10335490" cy="923330"/>
          </a:xfrm>
          <a:prstGeom prst="rect">
            <a:avLst/>
          </a:prstGeom>
          <a:noFill/>
        </p:spPr>
        <p:txBody>
          <a:bodyPr wrap="square">
            <a:spAutoFit/>
          </a:bodyPr>
          <a:lstStyle/>
          <a:p>
            <a:r>
              <a:rPr lang="en-US" b="1" dirty="0">
                <a:solidFill>
                  <a:schemeClr val="accent1"/>
                </a:solidFill>
              </a:rPr>
              <a:t>3. Meta Knowledge</a:t>
            </a:r>
          </a:p>
          <a:p>
            <a:endParaRPr lang="en-US" dirty="0"/>
          </a:p>
          <a:p>
            <a:r>
              <a:rPr lang="en-US" dirty="0"/>
              <a:t>Knowledge about the other types of knowledge is called Meta-knowledge.</a:t>
            </a:r>
          </a:p>
        </p:txBody>
      </p:sp>
      <p:sp>
        <p:nvSpPr>
          <p:cNvPr id="5" name="TextBox 4">
            <a:extLst>
              <a:ext uri="{FF2B5EF4-FFF2-40B4-BE49-F238E27FC236}">
                <a16:creationId xmlns:a16="http://schemas.microsoft.com/office/drawing/2014/main" id="{10642FDD-938F-D076-9211-BACEB7B1F4B4}"/>
              </a:ext>
            </a:extLst>
          </p:cNvPr>
          <p:cNvSpPr txBox="1"/>
          <p:nvPr/>
        </p:nvSpPr>
        <p:spPr>
          <a:xfrm>
            <a:off x="166255" y="1429986"/>
            <a:ext cx="11845636" cy="4723729"/>
          </a:xfrm>
          <a:prstGeom prst="rect">
            <a:avLst/>
          </a:prstGeom>
          <a:noFill/>
        </p:spPr>
        <p:txBody>
          <a:bodyPr wrap="square">
            <a:spAutoFit/>
          </a:bodyPr>
          <a:lstStyle/>
          <a:p>
            <a:r>
              <a:rPr lang="en-US" b="1" dirty="0">
                <a:solidFill>
                  <a:schemeClr val="accent1"/>
                </a:solidFill>
              </a:rPr>
              <a:t>4. Heuristic knowledge:</a:t>
            </a:r>
          </a:p>
          <a:p>
            <a:endParaRPr lang="en-US" dirty="0"/>
          </a:p>
          <a:p>
            <a:pPr marL="285750" indent="-285750">
              <a:lnSpc>
                <a:spcPct val="200000"/>
              </a:lnSpc>
              <a:buFont typeface="Arial" panose="020B0604020202020204" pitchFamily="34" charset="0"/>
              <a:buChar char="•"/>
            </a:pPr>
            <a:r>
              <a:rPr lang="en-US" dirty="0"/>
              <a:t>Heuristic knowledge </a:t>
            </a:r>
            <a:r>
              <a:rPr lang="en-US" b="1" dirty="0"/>
              <a:t>is representing the knowledge of some experts in a field or subject</a:t>
            </a:r>
            <a:r>
              <a:rPr lang="en-US" dirty="0"/>
              <a:t>.</a:t>
            </a:r>
          </a:p>
          <a:p>
            <a:pPr marL="285750" indent="-285750">
              <a:lnSpc>
                <a:spcPct val="200000"/>
              </a:lnSpc>
              <a:buFont typeface="Arial" panose="020B0604020202020204" pitchFamily="34" charset="0"/>
              <a:buChar char="•"/>
            </a:pPr>
            <a:r>
              <a:rPr lang="en-US" dirty="0"/>
              <a:t>Heuristic knowledge is rules of thumb </a:t>
            </a:r>
            <a:r>
              <a:rPr lang="en-US" b="1" dirty="0"/>
              <a:t>based on previous experiences, awareness of approaches</a:t>
            </a:r>
            <a:r>
              <a:rPr lang="en-US" dirty="0"/>
              <a:t>, and which are good to work but not guaranteed.</a:t>
            </a:r>
          </a:p>
          <a:p>
            <a:endParaRPr lang="en-US" dirty="0"/>
          </a:p>
          <a:p>
            <a:r>
              <a:rPr lang="en-US" b="1" dirty="0">
                <a:solidFill>
                  <a:schemeClr val="accent1"/>
                </a:solidFill>
              </a:rPr>
              <a:t>5. Structural knowledge:</a:t>
            </a:r>
          </a:p>
          <a:p>
            <a:endParaRPr lang="en-US" dirty="0"/>
          </a:p>
          <a:p>
            <a:pPr marL="285750" indent="-285750">
              <a:lnSpc>
                <a:spcPct val="200000"/>
              </a:lnSpc>
              <a:buFont typeface="Arial" panose="020B0604020202020204" pitchFamily="34" charset="0"/>
              <a:buChar char="•"/>
            </a:pPr>
            <a:r>
              <a:rPr lang="en-US" dirty="0"/>
              <a:t>Structural knowledge is </a:t>
            </a:r>
            <a:r>
              <a:rPr lang="en-US" b="1" dirty="0"/>
              <a:t>basic knowledge for problem-solving.</a:t>
            </a:r>
          </a:p>
          <a:p>
            <a:pPr marL="285750" indent="-285750">
              <a:lnSpc>
                <a:spcPct val="200000"/>
              </a:lnSpc>
              <a:buFont typeface="Arial" panose="020B0604020202020204" pitchFamily="34" charset="0"/>
              <a:buChar char="•"/>
            </a:pPr>
            <a:r>
              <a:rPr lang="en-US" dirty="0"/>
              <a:t>It describes relationships between various concepts such as kind of, part of, and grouping of something.</a:t>
            </a:r>
          </a:p>
          <a:p>
            <a:pPr marL="285750" indent="-285750">
              <a:lnSpc>
                <a:spcPct val="200000"/>
              </a:lnSpc>
              <a:buFont typeface="Arial" panose="020B0604020202020204" pitchFamily="34" charset="0"/>
              <a:buChar char="•"/>
            </a:pPr>
            <a:r>
              <a:rPr lang="en-US" dirty="0"/>
              <a:t>It describes the relationship that exists between concepts or objects.</a:t>
            </a:r>
          </a:p>
        </p:txBody>
      </p:sp>
    </p:spTree>
    <p:extLst>
      <p:ext uri="{BB962C8B-B14F-4D97-AF65-F5344CB8AC3E}">
        <p14:creationId xmlns:p14="http://schemas.microsoft.com/office/powerpoint/2010/main" val="13537101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47F81F-8ED9-C4E1-1EC2-ED92C2E19AED}"/>
              </a:ext>
            </a:extLst>
          </p:cNvPr>
          <p:cNvSpPr txBox="1"/>
          <p:nvPr/>
        </p:nvSpPr>
        <p:spPr>
          <a:xfrm>
            <a:off x="332509" y="362589"/>
            <a:ext cx="6096000" cy="369332"/>
          </a:xfrm>
          <a:prstGeom prst="rect">
            <a:avLst/>
          </a:prstGeom>
          <a:noFill/>
        </p:spPr>
        <p:txBody>
          <a:bodyPr wrap="square">
            <a:spAutoFit/>
          </a:bodyPr>
          <a:lstStyle/>
          <a:p>
            <a:r>
              <a:rPr lang="en-US" b="1" dirty="0">
                <a:solidFill>
                  <a:schemeClr val="accent1"/>
                </a:solidFill>
              </a:rPr>
              <a:t>The relation between knowledge and intelligence</a:t>
            </a:r>
          </a:p>
        </p:txBody>
      </p:sp>
      <p:pic>
        <p:nvPicPr>
          <p:cNvPr id="7" name="Picture 6">
            <a:extLst>
              <a:ext uri="{FF2B5EF4-FFF2-40B4-BE49-F238E27FC236}">
                <a16:creationId xmlns:a16="http://schemas.microsoft.com/office/drawing/2014/main" id="{5F01CE58-12FE-F6F7-7F6B-C736789FE1DB}"/>
              </a:ext>
            </a:extLst>
          </p:cNvPr>
          <p:cNvPicPr>
            <a:picLocks noChangeAspect="1"/>
          </p:cNvPicPr>
          <p:nvPr/>
        </p:nvPicPr>
        <p:blipFill>
          <a:blip r:embed="rId2"/>
          <a:stretch>
            <a:fillRect/>
          </a:stretch>
        </p:blipFill>
        <p:spPr>
          <a:xfrm>
            <a:off x="2357663" y="1511011"/>
            <a:ext cx="7476673" cy="3835977"/>
          </a:xfrm>
          <a:prstGeom prst="rect">
            <a:avLst/>
          </a:prstGeom>
        </p:spPr>
      </p:pic>
    </p:spTree>
    <p:extLst>
      <p:ext uri="{BB962C8B-B14F-4D97-AF65-F5344CB8AC3E}">
        <p14:creationId xmlns:p14="http://schemas.microsoft.com/office/powerpoint/2010/main" val="31617176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0F7D5F-1383-5B32-79F4-B26F592205F5}"/>
              </a:ext>
            </a:extLst>
          </p:cNvPr>
          <p:cNvSpPr txBox="1"/>
          <p:nvPr/>
        </p:nvSpPr>
        <p:spPr>
          <a:xfrm>
            <a:off x="318655" y="251752"/>
            <a:ext cx="6096000" cy="369332"/>
          </a:xfrm>
          <a:prstGeom prst="rect">
            <a:avLst/>
          </a:prstGeom>
          <a:noFill/>
        </p:spPr>
        <p:txBody>
          <a:bodyPr wrap="square">
            <a:spAutoFit/>
          </a:bodyPr>
          <a:lstStyle/>
          <a:p>
            <a:r>
              <a:rPr lang="en-US" b="1" dirty="0">
                <a:solidFill>
                  <a:schemeClr val="accent1"/>
                </a:solidFill>
              </a:rPr>
              <a:t>AI knowledge cycle</a:t>
            </a:r>
          </a:p>
        </p:txBody>
      </p:sp>
      <p:pic>
        <p:nvPicPr>
          <p:cNvPr id="7" name="Picture 6">
            <a:extLst>
              <a:ext uri="{FF2B5EF4-FFF2-40B4-BE49-F238E27FC236}">
                <a16:creationId xmlns:a16="http://schemas.microsoft.com/office/drawing/2014/main" id="{F2204A4E-92FE-BDED-C70E-8B7DF4A053EA}"/>
              </a:ext>
            </a:extLst>
          </p:cNvPr>
          <p:cNvPicPr>
            <a:picLocks noChangeAspect="1"/>
          </p:cNvPicPr>
          <p:nvPr/>
        </p:nvPicPr>
        <p:blipFill>
          <a:blip r:embed="rId2"/>
          <a:stretch>
            <a:fillRect/>
          </a:stretch>
        </p:blipFill>
        <p:spPr>
          <a:xfrm>
            <a:off x="2341418" y="1261505"/>
            <a:ext cx="7084883" cy="4169805"/>
          </a:xfrm>
          <a:prstGeom prst="rect">
            <a:avLst/>
          </a:prstGeom>
        </p:spPr>
      </p:pic>
    </p:spTree>
    <p:extLst>
      <p:ext uri="{BB962C8B-B14F-4D97-AF65-F5344CB8AC3E}">
        <p14:creationId xmlns:p14="http://schemas.microsoft.com/office/powerpoint/2010/main" val="601973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6077DB6-C67E-527B-D35E-E785818E7EAA}"/>
              </a:ext>
            </a:extLst>
          </p:cNvPr>
          <p:cNvSpPr txBox="1"/>
          <p:nvPr/>
        </p:nvSpPr>
        <p:spPr>
          <a:xfrm>
            <a:off x="332508" y="571098"/>
            <a:ext cx="11610109" cy="4247317"/>
          </a:xfrm>
          <a:prstGeom prst="rect">
            <a:avLst/>
          </a:prstGeom>
          <a:noFill/>
        </p:spPr>
        <p:txBody>
          <a:bodyPr wrap="square">
            <a:spAutoFit/>
          </a:bodyPr>
          <a:lstStyle/>
          <a:p>
            <a:r>
              <a:rPr lang="en-US" b="1" dirty="0">
                <a:solidFill>
                  <a:schemeClr val="accent1"/>
                </a:solidFill>
              </a:rPr>
              <a:t>Requirements for knowledge Representation system:</a:t>
            </a:r>
          </a:p>
          <a:p>
            <a:endParaRPr lang="en-US" b="1" dirty="0">
              <a:solidFill>
                <a:schemeClr val="accent1"/>
              </a:solidFill>
            </a:endParaRPr>
          </a:p>
          <a:p>
            <a:r>
              <a:rPr lang="en-US" dirty="0"/>
              <a:t>A good knowledge representation system must possess the following properties.</a:t>
            </a:r>
          </a:p>
          <a:p>
            <a:endParaRPr lang="en-US" dirty="0"/>
          </a:p>
          <a:p>
            <a:r>
              <a:rPr lang="en-US" b="1" dirty="0"/>
              <a:t>1. Representational Accuracy:</a:t>
            </a:r>
          </a:p>
          <a:p>
            <a:r>
              <a:rPr lang="en-US" dirty="0"/>
              <a:t>KR system should have the ability to represent all kinds of required knowledge.</a:t>
            </a:r>
          </a:p>
          <a:p>
            <a:endParaRPr lang="en-US" dirty="0"/>
          </a:p>
          <a:p>
            <a:r>
              <a:rPr lang="en-US" b="1" dirty="0"/>
              <a:t>2. Inferential Adequacy:</a:t>
            </a:r>
          </a:p>
          <a:p>
            <a:r>
              <a:rPr lang="en-US" dirty="0"/>
              <a:t>KR system should have the ability to manipulate the representational structures to produce new knowledge corresponding to existing structures.</a:t>
            </a:r>
          </a:p>
          <a:p>
            <a:endParaRPr lang="en-US" b="1" dirty="0"/>
          </a:p>
          <a:p>
            <a:r>
              <a:rPr lang="en-US" b="1" dirty="0"/>
              <a:t>3. Inferential Efficiency:</a:t>
            </a:r>
          </a:p>
          <a:p>
            <a:r>
              <a:rPr lang="en-US" dirty="0"/>
              <a:t>The ability to direct the inferential knowledge mechanism in the most productive directions by storing appropriate guides.</a:t>
            </a:r>
          </a:p>
          <a:p>
            <a:endParaRPr lang="en-US" b="1" dirty="0"/>
          </a:p>
          <a:p>
            <a:r>
              <a:rPr lang="en-US" b="1" dirty="0"/>
              <a:t>4. Acquisitional efficiency- </a:t>
            </a:r>
            <a:r>
              <a:rPr lang="en-US" dirty="0"/>
              <a:t>The ability to acquire new knowledge easily using automatic methods.</a:t>
            </a:r>
          </a:p>
        </p:txBody>
      </p:sp>
    </p:spTree>
    <p:extLst>
      <p:ext uri="{BB962C8B-B14F-4D97-AF65-F5344CB8AC3E}">
        <p14:creationId xmlns:p14="http://schemas.microsoft.com/office/powerpoint/2010/main" val="7793330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2803D7-F0A9-F9E0-16A2-9D9B92717120}"/>
              </a:ext>
            </a:extLst>
          </p:cNvPr>
          <p:cNvSpPr txBox="1"/>
          <p:nvPr/>
        </p:nvSpPr>
        <p:spPr>
          <a:xfrm>
            <a:off x="346363" y="390297"/>
            <a:ext cx="6096000" cy="369332"/>
          </a:xfrm>
          <a:prstGeom prst="rect">
            <a:avLst/>
          </a:prstGeom>
          <a:noFill/>
        </p:spPr>
        <p:txBody>
          <a:bodyPr wrap="square">
            <a:spAutoFit/>
          </a:bodyPr>
          <a:lstStyle/>
          <a:p>
            <a:r>
              <a:rPr lang="en-US" b="1" dirty="0">
                <a:solidFill>
                  <a:schemeClr val="accent1"/>
                </a:solidFill>
              </a:rPr>
              <a:t>Techniques of knowledge representation</a:t>
            </a:r>
          </a:p>
        </p:txBody>
      </p:sp>
      <p:pic>
        <p:nvPicPr>
          <p:cNvPr id="7" name="Picture 6">
            <a:extLst>
              <a:ext uri="{FF2B5EF4-FFF2-40B4-BE49-F238E27FC236}">
                <a16:creationId xmlns:a16="http://schemas.microsoft.com/office/drawing/2014/main" id="{FF0B5B4E-C976-94E2-4391-80869A816607}"/>
              </a:ext>
            </a:extLst>
          </p:cNvPr>
          <p:cNvPicPr>
            <a:picLocks noChangeAspect="1"/>
          </p:cNvPicPr>
          <p:nvPr/>
        </p:nvPicPr>
        <p:blipFill>
          <a:blip r:embed="rId2"/>
          <a:stretch>
            <a:fillRect/>
          </a:stretch>
        </p:blipFill>
        <p:spPr>
          <a:xfrm>
            <a:off x="3328524" y="1722664"/>
            <a:ext cx="6231112" cy="3791445"/>
          </a:xfrm>
          <a:prstGeom prst="rect">
            <a:avLst/>
          </a:prstGeom>
        </p:spPr>
      </p:pic>
    </p:spTree>
    <p:extLst>
      <p:ext uri="{BB962C8B-B14F-4D97-AF65-F5344CB8AC3E}">
        <p14:creationId xmlns:p14="http://schemas.microsoft.com/office/powerpoint/2010/main" val="16665171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8FE74A-EB91-5083-AE20-E7505F4D8380}"/>
              </a:ext>
            </a:extLst>
          </p:cNvPr>
          <p:cNvSpPr txBox="1"/>
          <p:nvPr/>
        </p:nvSpPr>
        <p:spPr>
          <a:xfrm>
            <a:off x="152398" y="160654"/>
            <a:ext cx="11831784" cy="6697346"/>
          </a:xfrm>
          <a:prstGeom prst="rect">
            <a:avLst/>
          </a:prstGeom>
          <a:noFill/>
        </p:spPr>
        <p:txBody>
          <a:bodyPr wrap="square">
            <a:spAutoFit/>
          </a:bodyPr>
          <a:lstStyle/>
          <a:p>
            <a:r>
              <a:rPr lang="en-US" b="1" dirty="0">
                <a:solidFill>
                  <a:schemeClr val="accent1"/>
                </a:solidFill>
              </a:rPr>
              <a:t>1. Logical Representation</a:t>
            </a:r>
          </a:p>
          <a:p>
            <a:pPr marL="285750" indent="-285750" algn="just">
              <a:lnSpc>
                <a:spcPct val="150000"/>
              </a:lnSpc>
              <a:buFont typeface="Arial" panose="020B0604020202020204" pitchFamily="34" charset="0"/>
              <a:buChar char="•"/>
            </a:pPr>
            <a:r>
              <a:rPr lang="en-US" dirty="0"/>
              <a:t>Logical representation is a language with some concrete rules which deal with propositions and has no ambiguity in representation. </a:t>
            </a:r>
          </a:p>
          <a:p>
            <a:pPr marL="285750" indent="-285750" algn="just">
              <a:lnSpc>
                <a:spcPct val="150000"/>
              </a:lnSpc>
              <a:buFont typeface="Arial" panose="020B0604020202020204" pitchFamily="34" charset="0"/>
              <a:buChar char="•"/>
            </a:pPr>
            <a:r>
              <a:rPr lang="en-US" dirty="0"/>
              <a:t>Logical representation means drawing a conclusion based on various conditions.</a:t>
            </a:r>
          </a:p>
          <a:p>
            <a:pPr marL="285750" indent="-285750" algn="just">
              <a:lnSpc>
                <a:spcPct val="150000"/>
              </a:lnSpc>
              <a:buFont typeface="Arial" panose="020B0604020202020204" pitchFamily="34" charset="0"/>
              <a:buChar char="•"/>
            </a:pPr>
            <a:r>
              <a:rPr lang="en-US" dirty="0"/>
              <a:t> This representation lays down some important communication rules.</a:t>
            </a:r>
          </a:p>
          <a:p>
            <a:pPr marL="285750" indent="-285750" algn="just">
              <a:lnSpc>
                <a:spcPct val="150000"/>
              </a:lnSpc>
              <a:buFont typeface="Arial" panose="020B0604020202020204" pitchFamily="34" charset="0"/>
              <a:buChar char="•"/>
            </a:pPr>
            <a:r>
              <a:rPr lang="en-US" dirty="0"/>
              <a:t> It consists of precisely defined syntax and semantics which supports sound inference. Each sentence can be translated into logic using syntax and semantics.</a:t>
            </a:r>
          </a:p>
          <a:p>
            <a:endParaRPr lang="en-US" dirty="0"/>
          </a:p>
          <a:p>
            <a:r>
              <a:rPr lang="en-US" b="1" dirty="0">
                <a:solidFill>
                  <a:schemeClr val="accent1"/>
                </a:solidFill>
              </a:rPr>
              <a:t>Syntax:</a:t>
            </a:r>
          </a:p>
          <a:p>
            <a:pPr marL="285750" indent="-285750">
              <a:lnSpc>
                <a:spcPct val="150000"/>
              </a:lnSpc>
              <a:buFont typeface="Arial" panose="020B0604020202020204" pitchFamily="34" charset="0"/>
              <a:buChar char="•"/>
            </a:pPr>
            <a:r>
              <a:rPr lang="en-US" dirty="0"/>
              <a:t>Syntaxes are the rules which decide how we can construct legal sentences in logic.</a:t>
            </a:r>
          </a:p>
          <a:p>
            <a:pPr marL="285750" indent="-285750">
              <a:lnSpc>
                <a:spcPct val="150000"/>
              </a:lnSpc>
              <a:buFont typeface="Arial" panose="020B0604020202020204" pitchFamily="34" charset="0"/>
              <a:buChar char="•"/>
            </a:pPr>
            <a:r>
              <a:rPr lang="en-US" dirty="0"/>
              <a:t>It determines which symbol we can use in knowledge representation.</a:t>
            </a:r>
          </a:p>
          <a:p>
            <a:pPr marL="285750" indent="-285750">
              <a:lnSpc>
                <a:spcPct val="150000"/>
              </a:lnSpc>
              <a:buFont typeface="Arial" panose="020B0604020202020204" pitchFamily="34" charset="0"/>
              <a:buChar char="•"/>
            </a:pPr>
            <a:r>
              <a:rPr lang="en-US" dirty="0"/>
              <a:t>How to write those symbols.</a:t>
            </a:r>
          </a:p>
          <a:p>
            <a:r>
              <a:rPr lang="en-US" b="1" dirty="0">
                <a:solidFill>
                  <a:schemeClr val="accent1"/>
                </a:solidFill>
              </a:rPr>
              <a:t>Semantics:</a:t>
            </a:r>
          </a:p>
          <a:p>
            <a:pPr marL="285750" indent="-285750">
              <a:lnSpc>
                <a:spcPct val="150000"/>
              </a:lnSpc>
              <a:buFont typeface="Arial" panose="020B0604020202020204" pitchFamily="34" charset="0"/>
              <a:buChar char="•"/>
            </a:pPr>
            <a:r>
              <a:rPr lang="en-US" dirty="0"/>
              <a:t>Semantics are the rules by which we can interpret the sentence in logic.</a:t>
            </a:r>
          </a:p>
          <a:p>
            <a:pPr marL="285750" indent="-285750">
              <a:lnSpc>
                <a:spcPct val="150000"/>
              </a:lnSpc>
              <a:buFont typeface="Arial" panose="020B0604020202020204" pitchFamily="34" charset="0"/>
              <a:buChar char="•"/>
            </a:pPr>
            <a:r>
              <a:rPr lang="en-US" dirty="0"/>
              <a:t>Semantics also involves assigning a meaning to each sentence.</a:t>
            </a:r>
          </a:p>
          <a:p>
            <a:pPr algn="just"/>
            <a:endParaRPr lang="en-US" dirty="0"/>
          </a:p>
          <a:p>
            <a:pPr algn="just"/>
            <a:r>
              <a:rPr lang="en-US" b="1" dirty="0"/>
              <a:t>Logical representation can be categorized into mainly two logics: </a:t>
            </a:r>
            <a:r>
              <a:rPr lang="en-US" b="1" i="0" dirty="0">
                <a:solidFill>
                  <a:srgbClr val="000000"/>
                </a:solidFill>
                <a:effectLst/>
                <a:latin typeface="inter-regular"/>
              </a:rPr>
              <a:t>Propositional Logic, Predicate logic</a:t>
            </a:r>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21480646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DC029E-98CC-E5C7-CED1-002CB21F0A65}"/>
              </a:ext>
            </a:extLst>
          </p:cNvPr>
          <p:cNvSpPr txBox="1"/>
          <p:nvPr/>
        </p:nvSpPr>
        <p:spPr>
          <a:xfrm>
            <a:off x="387927" y="760550"/>
            <a:ext cx="10709563" cy="3139321"/>
          </a:xfrm>
          <a:prstGeom prst="rect">
            <a:avLst/>
          </a:prstGeom>
          <a:noFill/>
        </p:spPr>
        <p:txBody>
          <a:bodyPr wrap="square">
            <a:spAutoFit/>
          </a:bodyPr>
          <a:lstStyle/>
          <a:p>
            <a:r>
              <a:rPr lang="en-US" b="1" dirty="0">
                <a:solidFill>
                  <a:schemeClr val="accent1"/>
                </a:solidFill>
              </a:rPr>
              <a:t>Advantages of logical representation:</a:t>
            </a:r>
          </a:p>
          <a:p>
            <a:endParaRPr lang="en-US" dirty="0"/>
          </a:p>
          <a:p>
            <a:r>
              <a:rPr lang="en-US" dirty="0"/>
              <a:t>Logical representation enables us to do logical reasoning.</a:t>
            </a:r>
          </a:p>
          <a:p>
            <a:endParaRPr lang="en-US" dirty="0"/>
          </a:p>
          <a:p>
            <a:r>
              <a:rPr lang="en-US" dirty="0"/>
              <a:t>Logical representation is the basis for programming languages.</a:t>
            </a:r>
          </a:p>
          <a:p>
            <a:endParaRPr lang="en-US" dirty="0"/>
          </a:p>
          <a:p>
            <a:r>
              <a:rPr lang="en-US" b="1" dirty="0">
                <a:solidFill>
                  <a:schemeClr val="accent1"/>
                </a:solidFill>
              </a:rPr>
              <a:t>Disadvantages of logical Representation:</a:t>
            </a:r>
          </a:p>
          <a:p>
            <a:endParaRPr lang="en-US" dirty="0"/>
          </a:p>
          <a:p>
            <a:r>
              <a:rPr lang="en-US" dirty="0"/>
              <a:t>Logical representations have some restrictions and are challenging to work with.</a:t>
            </a:r>
          </a:p>
          <a:p>
            <a:endParaRPr lang="en-US" dirty="0"/>
          </a:p>
          <a:p>
            <a:r>
              <a:rPr lang="en-US" dirty="0"/>
              <a:t>Logical representation techniques may not be very natural, and inference may not be so efficient.</a:t>
            </a:r>
          </a:p>
        </p:txBody>
      </p:sp>
    </p:spTree>
    <p:extLst>
      <p:ext uri="{BB962C8B-B14F-4D97-AF65-F5344CB8AC3E}">
        <p14:creationId xmlns:p14="http://schemas.microsoft.com/office/powerpoint/2010/main" val="25466420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681038-AF9E-68DE-5C12-B3761D91346E}"/>
              </a:ext>
            </a:extLst>
          </p:cNvPr>
          <p:cNvSpPr txBox="1"/>
          <p:nvPr/>
        </p:nvSpPr>
        <p:spPr>
          <a:xfrm>
            <a:off x="124690" y="266596"/>
            <a:ext cx="11887201" cy="6601807"/>
          </a:xfrm>
          <a:prstGeom prst="rect">
            <a:avLst/>
          </a:prstGeom>
          <a:noFill/>
        </p:spPr>
        <p:txBody>
          <a:bodyPr wrap="square">
            <a:spAutoFit/>
          </a:bodyPr>
          <a:lstStyle/>
          <a:p>
            <a:r>
              <a:rPr lang="en-US" b="1" dirty="0">
                <a:solidFill>
                  <a:schemeClr val="accent1"/>
                </a:solidFill>
              </a:rPr>
              <a:t>2. Semantic Network Representation</a:t>
            </a:r>
          </a:p>
          <a:p>
            <a:endParaRPr lang="en-US" b="1" dirty="0">
              <a:solidFill>
                <a:schemeClr val="accent1"/>
              </a:solidFill>
            </a:endParaRPr>
          </a:p>
          <a:p>
            <a:pPr marL="285750" indent="-285750" algn="just">
              <a:lnSpc>
                <a:spcPct val="150000"/>
              </a:lnSpc>
              <a:buFont typeface="Arial" panose="020B0604020202020204" pitchFamily="34" charset="0"/>
              <a:buChar char="•"/>
            </a:pPr>
            <a:r>
              <a:rPr lang="en-US" dirty="0"/>
              <a:t>Semantic networks are an alternative to predicate logic for knowledge representation.</a:t>
            </a:r>
          </a:p>
          <a:p>
            <a:pPr marL="285750" indent="-285750" algn="just">
              <a:lnSpc>
                <a:spcPct val="150000"/>
              </a:lnSpc>
              <a:buFont typeface="Arial" panose="020B0604020202020204" pitchFamily="34" charset="0"/>
              <a:buChar char="•"/>
            </a:pPr>
            <a:r>
              <a:rPr lang="en-US" dirty="0"/>
              <a:t> In Semantic networks, we can represent our knowledge in the form of graphical networks. </a:t>
            </a:r>
          </a:p>
          <a:p>
            <a:pPr marL="285750" indent="-285750" algn="just">
              <a:lnSpc>
                <a:spcPct val="150000"/>
              </a:lnSpc>
              <a:buFont typeface="Arial" panose="020B0604020202020204" pitchFamily="34" charset="0"/>
              <a:buChar char="•"/>
            </a:pPr>
            <a:r>
              <a:rPr lang="en-US" dirty="0"/>
              <a:t>This network consists of nodes representing objects and arcs which describe the relationship between those objects. Semantic networks can categorize the object in different forms and can also link those objects. Semantic networks are easy to understand and can be easily extended.</a:t>
            </a:r>
          </a:p>
          <a:p>
            <a:endParaRPr lang="en-US" dirty="0"/>
          </a:p>
          <a:p>
            <a:r>
              <a:rPr lang="en-US" b="1" dirty="0"/>
              <a:t>This representation consists of mainly two types of relations:</a:t>
            </a:r>
          </a:p>
          <a:p>
            <a:endParaRPr lang="en-US" dirty="0"/>
          </a:p>
          <a:p>
            <a:r>
              <a:rPr lang="en-US" b="1" i="1" dirty="0"/>
              <a:t>IS-A relation (Inheritance)</a:t>
            </a:r>
          </a:p>
          <a:p>
            <a:r>
              <a:rPr lang="en-US" b="1" i="1" dirty="0"/>
              <a:t>Kind-of-relation</a:t>
            </a:r>
          </a:p>
          <a:p>
            <a:endParaRPr lang="en-US" dirty="0"/>
          </a:p>
          <a:p>
            <a:r>
              <a:rPr lang="en-US" dirty="0"/>
              <a:t>Example: Following are some statements that we need to represent in the form of nodes and arcs.</a:t>
            </a:r>
          </a:p>
          <a:p>
            <a:endParaRPr lang="en-US" dirty="0"/>
          </a:p>
          <a:p>
            <a:r>
              <a:rPr lang="en-US" b="1" dirty="0"/>
              <a:t>Statements:</a:t>
            </a:r>
          </a:p>
          <a:p>
            <a:endParaRPr lang="en-US" b="1" dirty="0"/>
          </a:p>
          <a:p>
            <a:r>
              <a:rPr lang="en-US" dirty="0"/>
              <a:t>Jerry is a cat.                                   Jerry is a mammal                            Jerry is owned by Priya.                </a:t>
            </a:r>
          </a:p>
          <a:p>
            <a:endParaRPr lang="en-US" dirty="0"/>
          </a:p>
          <a:p>
            <a:r>
              <a:rPr lang="en-US" dirty="0"/>
              <a:t>Jerry is brown-colored.                   All Mammals are animals.</a:t>
            </a:r>
          </a:p>
          <a:p>
            <a:endParaRPr lang="en-US" dirty="0"/>
          </a:p>
        </p:txBody>
      </p:sp>
    </p:spTree>
    <p:extLst>
      <p:ext uri="{BB962C8B-B14F-4D97-AF65-F5344CB8AC3E}">
        <p14:creationId xmlns:p14="http://schemas.microsoft.com/office/powerpoint/2010/main" val="39938006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471DDB-F233-FE3F-68EC-ADC399D2259E}"/>
              </a:ext>
            </a:extLst>
          </p:cNvPr>
          <p:cNvPicPr>
            <a:picLocks noChangeAspect="1"/>
          </p:cNvPicPr>
          <p:nvPr/>
        </p:nvPicPr>
        <p:blipFill>
          <a:blip r:embed="rId2"/>
          <a:stretch>
            <a:fillRect/>
          </a:stretch>
        </p:blipFill>
        <p:spPr>
          <a:xfrm>
            <a:off x="2115493" y="1281421"/>
            <a:ext cx="7285858" cy="3955597"/>
          </a:xfrm>
          <a:prstGeom prst="rect">
            <a:avLst/>
          </a:prstGeom>
        </p:spPr>
      </p:pic>
    </p:spTree>
    <p:extLst>
      <p:ext uri="{BB962C8B-B14F-4D97-AF65-F5344CB8AC3E}">
        <p14:creationId xmlns:p14="http://schemas.microsoft.com/office/powerpoint/2010/main" val="15923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C5C3A6-FF35-E535-0E0D-E2DD607FB4B1}"/>
              </a:ext>
            </a:extLst>
          </p:cNvPr>
          <p:cNvPicPr>
            <a:picLocks noChangeAspect="1"/>
          </p:cNvPicPr>
          <p:nvPr/>
        </p:nvPicPr>
        <p:blipFill>
          <a:blip r:embed="rId2"/>
          <a:stretch>
            <a:fillRect/>
          </a:stretch>
        </p:blipFill>
        <p:spPr>
          <a:xfrm>
            <a:off x="817418" y="668517"/>
            <a:ext cx="10557164" cy="5520966"/>
          </a:xfrm>
          <a:prstGeom prst="rect">
            <a:avLst/>
          </a:prstGeom>
        </p:spPr>
      </p:pic>
    </p:spTree>
    <p:extLst>
      <p:ext uri="{BB962C8B-B14F-4D97-AF65-F5344CB8AC3E}">
        <p14:creationId xmlns:p14="http://schemas.microsoft.com/office/powerpoint/2010/main" val="16747767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36C53C8-9BED-2B7B-E75F-1357DD5B10B2}"/>
              </a:ext>
            </a:extLst>
          </p:cNvPr>
          <p:cNvSpPr txBox="1"/>
          <p:nvPr/>
        </p:nvSpPr>
        <p:spPr>
          <a:xfrm>
            <a:off x="221671" y="169499"/>
            <a:ext cx="11540838" cy="6281848"/>
          </a:xfrm>
          <a:prstGeom prst="rect">
            <a:avLst/>
          </a:prstGeom>
          <a:noFill/>
        </p:spPr>
        <p:txBody>
          <a:bodyPr wrap="square">
            <a:spAutoFit/>
          </a:bodyPr>
          <a:lstStyle/>
          <a:p>
            <a:r>
              <a:rPr lang="en-US" b="1" dirty="0">
                <a:solidFill>
                  <a:schemeClr val="accent1"/>
                </a:solidFill>
              </a:rPr>
              <a:t>Drawbacks in Semantic representation:</a:t>
            </a:r>
          </a:p>
          <a:p>
            <a:pPr marL="285750" indent="-285750" algn="just">
              <a:lnSpc>
                <a:spcPct val="150000"/>
              </a:lnSpc>
              <a:buFont typeface="Arial" panose="020B0604020202020204" pitchFamily="34" charset="0"/>
              <a:buChar char="•"/>
            </a:pPr>
            <a:r>
              <a:rPr lang="en-US" dirty="0"/>
              <a:t>Semantic networks take more computational time at runtime as we need to traverse the complete network tree to answer some questions. </a:t>
            </a:r>
          </a:p>
          <a:p>
            <a:pPr marL="285750" indent="-285750" algn="just">
              <a:lnSpc>
                <a:spcPct val="150000"/>
              </a:lnSpc>
              <a:buFont typeface="Arial" panose="020B0604020202020204" pitchFamily="34" charset="0"/>
              <a:buChar char="•"/>
            </a:pPr>
            <a:r>
              <a:rPr lang="en-US" dirty="0"/>
              <a:t>It might be possible in the worst-case scenario that after traversing the entire tree, we find that the solution does not exist in this network.</a:t>
            </a:r>
          </a:p>
          <a:p>
            <a:pPr marL="285750" indent="-285750" algn="just">
              <a:lnSpc>
                <a:spcPct val="150000"/>
              </a:lnSpc>
              <a:buFont typeface="Arial" panose="020B0604020202020204" pitchFamily="34" charset="0"/>
              <a:buChar char="•"/>
            </a:pPr>
            <a:r>
              <a:rPr lang="en-US" dirty="0"/>
              <a:t>Semantic networks try to model human-like memory (Which has 1015 neurons and links) to store the information, but in practice, it is not possible to build such a vast semantic network.</a:t>
            </a:r>
          </a:p>
          <a:p>
            <a:pPr marL="285750" indent="-285750" algn="just">
              <a:lnSpc>
                <a:spcPct val="150000"/>
              </a:lnSpc>
              <a:buFont typeface="Arial" panose="020B0604020202020204" pitchFamily="34" charset="0"/>
              <a:buChar char="•"/>
            </a:pPr>
            <a:r>
              <a:rPr lang="en-US" dirty="0"/>
              <a:t>These types of representations are inadequate as they do not have any equivalent quantifier, e.g., for all, for some, none, etc.</a:t>
            </a:r>
          </a:p>
          <a:p>
            <a:pPr marL="285750" indent="-285750" algn="just">
              <a:lnSpc>
                <a:spcPct val="150000"/>
              </a:lnSpc>
              <a:buFont typeface="Arial" panose="020B0604020202020204" pitchFamily="34" charset="0"/>
              <a:buChar char="•"/>
            </a:pPr>
            <a:r>
              <a:rPr lang="en-US" dirty="0"/>
              <a:t>Semantic networks do not have any standard definition for the link names.</a:t>
            </a:r>
          </a:p>
          <a:p>
            <a:pPr marL="285750" indent="-285750" algn="just">
              <a:lnSpc>
                <a:spcPct val="150000"/>
              </a:lnSpc>
              <a:buFont typeface="Arial" panose="020B0604020202020204" pitchFamily="34" charset="0"/>
              <a:buChar char="•"/>
            </a:pPr>
            <a:r>
              <a:rPr lang="en-US" dirty="0"/>
              <a:t>These networks are not intelligent and depend on the creator of the system.</a:t>
            </a:r>
          </a:p>
          <a:p>
            <a:endParaRPr lang="en-US" dirty="0"/>
          </a:p>
          <a:p>
            <a:r>
              <a:rPr lang="en-US" b="1" dirty="0">
                <a:solidFill>
                  <a:schemeClr val="accent1"/>
                </a:solidFill>
              </a:rPr>
              <a:t>Advantages of Semantic network:</a:t>
            </a:r>
          </a:p>
          <a:p>
            <a:pPr marL="285750" indent="-285750">
              <a:lnSpc>
                <a:spcPct val="150000"/>
              </a:lnSpc>
              <a:buFont typeface="Arial" panose="020B0604020202020204" pitchFamily="34" charset="0"/>
              <a:buChar char="•"/>
            </a:pPr>
            <a:r>
              <a:rPr lang="en-US" dirty="0"/>
              <a:t>Semantic networks are a natural representation of knowledge.</a:t>
            </a:r>
          </a:p>
          <a:p>
            <a:pPr marL="285750" indent="-285750">
              <a:lnSpc>
                <a:spcPct val="150000"/>
              </a:lnSpc>
              <a:buFont typeface="Arial" panose="020B0604020202020204" pitchFamily="34" charset="0"/>
              <a:buChar char="•"/>
            </a:pPr>
            <a:r>
              <a:rPr lang="en-US" dirty="0"/>
              <a:t>Semantic networks convey meaning in a transparent manner.</a:t>
            </a:r>
          </a:p>
          <a:p>
            <a:pPr marL="285750" indent="-285750">
              <a:lnSpc>
                <a:spcPct val="150000"/>
              </a:lnSpc>
              <a:buFont typeface="Arial" panose="020B0604020202020204" pitchFamily="34" charset="0"/>
              <a:buChar char="•"/>
            </a:pPr>
            <a:r>
              <a:rPr lang="en-US" dirty="0"/>
              <a:t>These networks are simple and easily understandable.</a:t>
            </a:r>
          </a:p>
        </p:txBody>
      </p:sp>
    </p:spTree>
    <p:extLst>
      <p:ext uri="{BB962C8B-B14F-4D97-AF65-F5344CB8AC3E}">
        <p14:creationId xmlns:p14="http://schemas.microsoft.com/office/powerpoint/2010/main" val="10012967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4CDBE7-1BF3-ECA5-DF93-581337B5945F}"/>
              </a:ext>
            </a:extLst>
          </p:cNvPr>
          <p:cNvSpPr txBox="1"/>
          <p:nvPr/>
        </p:nvSpPr>
        <p:spPr>
          <a:xfrm>
            <a:off x="193964" y="197346"/>
            <a:ext cx="11804072" cy="6740307"/>
          </a:xfrm>
          <a:prstGeom prst="rect">
            <a:avLst/>
          </a:prstGeom>
          <a:noFill/>
        </p:spPr>
        <p:txBody>
          <a:bodyPr wrap="square">
            <a:spAutoFit/>
          </a:bodyPr>
          <a:lstStyle/>
          <a:p>
            <a:r>
              <a:rPr lang="en-US" b="1" dirty="0">
                <a:solidFill>
                  <a:schemeClr val="accent1"/>
                </a:solidFill>
              </a:rPr>
              <a:t>3. Frame Representation</a:t>
            </a:r>
          </a:p>
          <a:p>
            <a:pPr marL="285750" indent="-285750">
              <a:lnSpc>
                <a:spcPct val="150000"/>
              </a:lnSpc>
              <a:buFont typeface="Arial" panose="020B0604020202020204" pitchFamily="34" charset="0"/>
              <a:buChar char="•"/>
            </a:pPr>
            <a:r>
              <a:rPr lang="en-US" dirty="0"/>
              <a:t>A frame is a record-like structure that consists of a collection of attributes and their values to describe an entity in the world. Frames are the AI data structure that divides knowledge into substructures by representing stereotypical situations.</a:t>
            </a:r>
          </a:p>
          <a:p>
            <a:pPr marL="285750" indent="-285750">
              <a:lnSpc>
                <a:spcPct val="150000"/>
              </a:lnSpc>
              <a:buFont typeface="Arial" panose="020B0604020202020204" pitchFamily="34" charset="0"/>
              <a:buChar char="•"/>
            </a:pPr>
            <a:r>
              <a:rPr lang="en-US" dirty="0"/>
              <a:t> It consists of a collection of slots and slot values. </a:t>
            </a:r>
          </a:p>
          <a:p>
            <a:pPr marL="285750" indent="-285750">
              <a:lnSpc>
                <a:spcPct val="150000"/>
              </a:lnSpc>
              <a:buFont typeface="Arial" panose="020B0604020202020204" pitchFamily="34" charset="0"/>
              <a:buChar char="•"/>
            </a:pPr>
            <a:r>
              <a:rPr lang="en-US" dirty="0"/>
              <a:t>These slots may be of any type and size. </a:t>
            </a:r>
          </a:p>
          <a:p>
            <a:pPr marL="285750" indent="-285750">
              <a:lnSpc>
                <a:spcPct val="150000"/>
              </a:lnSpc>
              <a:buFont typeface="Arial" panose="020B0604020202020204" pitchFamily="34" charset="0"/>
              <a:buChar char="•"/>
            </a:pPr>
            <a:r>
              <a:rPr lang="en-US" dirty="0"/>
              <a:t>Slots have names and values which are called facets.</a:t>
            </a:r>
          </a:p>
          <a:p>
            <a:endParaRPr lang="en-US" dirty="0"/>
          </a:p>
          <a:p>
            <a:r>
              <a:rPr lang="en-US" b="1" dirty="0"/>
              <a:t>Facets:</a:t>
            </a:r>
            <a:r>
              <a:rPr lang="en-US" dirty="0"/>
              <a:t> The various aspects of a slot are known as Facets. Facets are features of frames that enable us to put constraints on the frames. </a:t>
            </a:r>
          </a:p>
          <a:p>
            <a:endParaRPr lang="en-US" dirty="0"/>
          </a:p>
          <a:p>
            <a:r>
              <a:rPr lang="en-US" dirty="0"/>
              <a:t>Example: IF-NEEDED facts are called when data of any slot is needed. </a:t>
            </a:r>
          </a:p>
          <a:p>
            <a:endParaRPr lang="en-US" dirty="0"/>
          </a:p>
          <a:p>
            <a:r>
              <a:rPr lang="en-US" dirty="0"/>
              <a:t>A frame may consist of any number of slots, and a slot may include any number of facets and facets may have any number of values. </a:t>
            </a:r>
          </a:p>
          <a:p>
            <a:endParaRPr lang="en-US" dirty="0"/>
          </a:p>
          <a:p>
            <a:r>
              <a:rPr lang="en-US" dirty="0"/>
              <a:t>A frame is also known as slot-filter knowledge representation in artificial intelligence.</a:t>
            </a:r>
          </a:p>
          <a:p>
            <a:endParaRPr lang="en-US" dirty="0"/>
          </a:p>
          <a:p>
            <a:r>
              <a:rPr lang="en-US" dirty="0"/>
              <a:t>Frames are derived from semantic networks and later evolved into our modern-day classes and objects.</a:t>
            </a:r>
          </a:p>
          <a:p>
            <a:endParaRPr lang="en-US" dirty="0"/>
          </a:p>
          <a:p>
            <a:r>
              <a:rPr lang="en-US" dirty="0"/>
              <a:t> </a:t>
            </a:r>
          </a:p>
        </p:txBody>
      </p:sp>
    </p:spTree>
    <p:extLst>
      <p:ext uri="{BB962C8B-B14F-4D97-AF65-F5344CB8AC3E}">
        <p14:creationId xmlns:p14="http://schemas.microsoft.com/office/powerpoint/2010/main" val="31236167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E0F638-0F54-1EE7-1392-53EED71DF559}"/>
              </a:ext>
            </a:extLst>
          </p:cNvPr>
          <p:cNvSpPr txBox="1"/>
          <p:nvPr/>
        </p:nvSpPr>
        <p:spPr>
          <a:xfrm>
            <a:off x="124690" y="584399"/>
            <a:ext cx="11817928" cy="1711366"/>
          </a:xfrm>
          <a:prstGeom prst="rect">
            <a:avLst/>
          </a:prstGeom>
          <a:noFill/>
        </p:spPr>
        <p:txBody>
          <a:bodyPr wrap="square">
            <a:spAutoFit/>
          </a:bodyPr>
          <a:lstStyle/>
          <a:p>
            <a:pPr>
              <a:lnSpc>
                <a:spcPct val="150000"/>
              </a:lnSpc>
            </a:pPr>
            <a:r>
              <a:rPr lang="en-US" dirty="0"/>
              <a:t>In the frame, knowledge about an object or event can be stored together in the knowledge base. </a:t>
            </a:r>
          </a:p>
          <a:p>
            <a:pPr>
              <a:lnSpc>
                <a:spcPct val="150000"/>
              </a:lnSpc>
            </a:pPr>
            <a:endParaRPr lang="en-US" dirty="0"/>
          </a:p>
          <a:p>
            <a:pPr>
              <a:lnSpc>
                <a:spcPct val="150000"/>
              </a:lnSpc>
            </a:pPr>
            <a:r>
              <a:rPr lang="en-US" dirty="0"/>
              <a:t>The frame is a type of technology that is widely used in various applications including Natural language processing and machine visions.</a:t>
            </a:r>
          </a:p>
        </p:txBody>
      </p:sp>
      <p:pic>
        <p:nvPicPr>
          <p:cNvPr id="7" name="Picture 6">
            <a:extLst>
              <a:ext uri="{FF2B5EF4-FFF2-40B4-BE49-F238E27FC236}">
                <a16:creationId xmlns:a16="http://schemas.microsoft.com/office/drawing/2014/main" id="{500ABFB9-4A8B-F336-4752-5A809A277F3E}"/>
              </a:ext>
            </a:extLst>
          </p:cNvPr>
          <p:cNvPicPr>
            <a:picLocks noChangeAspect="1"/>
          </p:cNvPicPr>
          <p:nvPr/>
        </p:nvPicPr>
        <p:blipFill>
          <a:blip r:embed="rId2"/>
          <a:stretch>
            <a:fillRect/>
          </a:stretch>
        </p:blipFill>
        <p:spPr>
          <a:xfrm>
            <a:off x="2089338" y="3187501"/>
            <a:ext cx="7015795" cy="3086100"/>
          </a:xfrm>
          <a:prstGeom prst="rect">
            <a:avLst/>
          </a:prstGeom>
        </p:spPr>
      </p:pic>
      <p:sp>
        <p:nvSpPr>
          <p:cNvPr id="11" name="TextBox 10">
            <a:extLst>
              <a:ext uri="{FF2B5EF4-FFF2-40B4-BE49-F238E27FC236}">
                <a16:creationId xmlns:a16="http://schemas.microsoft.com/office/drawing/2014/main" id="{D8E14878-593B-E2A8-E661-D0361228F7F2}"/>
              </a:ext>
            </a:extLst>
          </p:cNvPr>
          <p:cNvSpPr txBox="1"/>
          <p:nvPr/>
        </p:nvSpPr>
        <p:spPr>
          <a:xfrm>
            <a:off x="124690" y="2488650"/>
            <a:ext cx="6096000" cy="369332"/>
          </a:xfrm>
          <a:prstGeom prst="rect">
            <a:avLst/>
          </a:prstGeom>
          <a:noFill/>
        </p:spPr>
        <p:txBody>
          <a:bodyPr wrap="square">
            <a:spAutoFit/>
          </a:bodyPr>
          <a:lstStyle/>
          <a:p>
            <a:r>
              <a:rPr lang="en-US" b="1" dirty="0">
                <a:solidFill>
                  <a:schemeClr val="accent1"/>
                </a:solidFill>
              </a:rPr>
              <a:t>Example of a frame for a book</a:t>
            </a:r>
          </a:p>
        </p:txBody>
      </p:sp>
    </p:spTree>
    <p:extLst>
      <p:ext uri="{BB962C8B-B14F-4D97-AF65-F5344CB8AC3E}">
        <p14:creationId xmlns:p14="http://schemas.microsoft.com/office/powerpoint/2010/main" val="8281095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0BA044-13B9-F974-3144-297AA1737811}"/>
              </a:ext>
            </a:extLst>
          </p:cNvPr>
          <p:cNvSpPr txBox="1"/>
          <p:nvPr/>
        </p:nvSpPr>
        <p:spPr>
          <a:xfrm>
            <a:off x="124691" y="307814"/>
            <a:ext cx="12247418" cy="5554726"/>
          </a:xfrm>
          <a:prstGeom prst="rect">
            <a:avLst/>
          </a:prstGeom>
          <a:noFill/>
        </p:spPr>
        <p:txBody>
          <a:bodyPr wrap="square">
            <a:spAutoFit/>
          </a:bodyPr>
          <a:lstStyle/>
          <a:p>
            <a:r>
              <a:rPr lang="en-US" b="1" dirty="0">
                <a:solidFill>
                  <a:schemeClr val="accent1"/>
                </a:solidFill>
              </a:rPr>
              <a:t>Advantages of frame representation:</a:t>
            </a:r>
          </a:p>
          <a:p>
            <a:endParaRPr lang="en-US" dirty="0"/>
          </a:p>
          <a:p>
            <a:pPr marL="285750" indent="-285750" algn="just">
              <a:lnSpc>
                <a:spcPct val="200000"/>
              </a:lnSpc>
              <a:buFont typeface="Arial" panose="020B0604020202020204" pitchFamily="34" charset="0"/>
              <a:buChar char="•"/>
            </a:pPr>
            <a:r>
              <a:rPr lang="en-US" dirty="0"/>
              <a:t>The frame knowledge representation makes the programming easier by grouping the related data.</a:t>
            </a:r>
          </a:p>
          <a:p>
            <a:pPr marL="285750" indent="-285750" algn="just">
              <a:lnSpc>
                <a:spcPct val="200000"/>
              </a:lnSpc>
              <a:buFont typeface="Arial" panose="020B0604020202020204" pitchFamily="34" charset="0"/>
              <a:buChar char="•"/>
            </a:pPr>
            <a:r>
              <a:rPr lang="en-US" dirty="0"/>
              <a:t>The frame representation is comparably flexible and used by many applications in AI.</a:t>
            </a:r>
          </a:p>
          <a:p>
            <a:pPr marL="285750" indent="-285750" algn="just">
              <a:lnSpc>
                <a:spcPct val="200000"/>
              </a:lnSpc>
              <a:buFont typeface="Arial" panose="020B0604020202020204" pitchFamily="34" charset="0"/>
              <a:buChar char="•"/>
            </a:pPr>
            <a:r>
              <a:rPr lang="en-US" dirty="0"/>
              <a:t>It is very easy to add slots for new attributes and relations.</a:t>
            </a:r>
          </a:p>
          <a:p>
            <a:pPr marL="285750" indent="-285750" algn="just">
              <a:lnSpc>
                <a:spcPct val="200000"/>
              </a:lnSpc>
              <a:buFont typeface="Arial" panose="020B0604020202020204" pitchFamily="34" charset="0"/>
              <a:buChar char="•"/>
            </a:pPr>
            <a:r>
              <a:rPr lang="en-US" dirty="0"/>
              <a:t>It is easy to include default data and search for missing values.</a:t>
            </a:r>
          </a:p>
          <a:p>
            <a:pPr marL="285750" indent="-285750" algn="just">
              <a:lnSpc>
                <a:spcPct val="200000"/>
              </a:lnSpc>
              <a:buFont typeface="Arial" panose="020B0604020202020204" pitchFamily="34" charset="0"/>
              <a:buChar char="•"/>
            </a:pPr>
            <a:r>
              <a:rPr lang="en-US" dirty="0"/>
              <a:t>Frame representation is easy to understand and visualize.</a:t>
            </a:r>
          </a:p>
          <a:p>
            <a:endParaRPr lang="en-US" dirty="0"/>
          </a:p>
          <a:p>
            <a:r>
              <a:rPr lang="en-US" b="1" dirty="0">
                <a:solidFill>
                  <a:schemeClr val="accent1"/>
                </a:solidFill>
              </a:rPr>
              <a:t>Disadvantages of frame representation:</a:t>
            </a:r>
          </a:p>
          <a:p>
            <a:pPr marL="285750" indent="-285750">
              <a:lnSpc>
                <a:spcPct val="200000"/>
              </a:lnSpc>
              <a:buFont typeface="Arial" panose="020B0604020202020204" pitchFamily="34" charset="0"/>
              <a:buChar char="•"/>
            </a:pPr>
            <a:r>
              <a:rPr lang="en-US" dirty="0"/>
              <a:t>In the frame system, the inference mechanism is not easily processed.</a:t>
            </a:r>
          </a:p>
          <a:p>
            <a:pPr marL="285750" indent="-285750">
              <a:lnSpc>
                <a:spcPct val="200000"/>
              </a:lnSpc>
              <a:buFont typeface="Arial" panose="020B0604020202020204" pitchFamily="34" charset="0"/>
              <a:buChar char="•"/>
            </a:pPr>
            <a:r>
              <a:rPr lang="en-US" dirty="0"/>
              <a:t>The inference mechanism cannot be smoothly proceeded by frame representation.</a:t>
            </a:r>
          </a:p>
          <a:p>
            <a:pPr marL="285750" indent="-285750">
              <a:lnSpc>
                <a:spcPct val="200000"/>
              </a:lnSpc>
              <a:buFont typeface="Arial" panose="020B0604020202020204" pitchFamily="34" charset="0"/>
              <a:buChar char="•"/>
            </a:pPr>
            <a:r>
              <a:rPr lang="en-US" dirty="0"/>
              <a:t>Frame representation has a much more generalized approach.</a:t>
            </a:r>
          </a:p>
        </p:txBody>
      </p:sp>
    </p:spTree>
    <p:extLst>
      <p:ext uri="{BB962C8B-B14F-4D97-AF65-F5344CB8AC3E}">
        <p14:creationId xmlns:p14="http://schemas.microsoft.com/office/powerpoint/2010/main" val="41037660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0B844F-8626-1E85-217F-5CC182160E92}"/>
              </a:ext>
            </a:extLst>
          </p:cNvPr>
          <p:cNvSpPr txBox="1"/>
          <p:nvPr/>
        </p:nvSpPr>
        <p:spPr>
          <a:xfrm>
            <a:off x="138546" y="183768"/>
            <a:ext cx="11540836" cy="6463308"/>
          </a:xfrm>
          <a:prstGeom prst="rect">
            <a:avLst/>
          </a:prstGeom>
          <a:noFill/>
        </p:spPr>
        <p:txBody>
          <a:bodyPr wrap="square">
            <a:spAutoFit/>
          </a:bodyPr>
          <a:lstStyle/>
          <a:p>
            <a:pPr algn="just"/>
            <a:r>
              <a:rPr lang="en-US" b="1" i="0" dirty="0">
                <a:solidFill>
                  <a:schemeClr val="accent1"/>
                </a:solidFill>
                <a:effectLst/>
                <a:latin typeface="erdana"/>
              </a:rPr>
              <a:t>4. Production Rules</a:t>
            </a:r>
          </a:p>
          <a:p>
            <a:pPr algn="just"/>
            <a:r>
              <a:rPr lang="en-US" b="0" i="0" dirty="0">
                <a:solidFill>
                  <a:srgbClr val="333333"/>
                </a:solidFill>
                <a:effectLst/>
                <a:latin typeface="inter-regular"/>
              </a:rPr>
              <a:t>Production rules system consists of (</a:t>
            </a:r>
            <a:r>
              <a:rPr lang="en-US" b="1" i="0" dirty="0">
                <a:solidFill>
                  <a:srgbClr val="333333"/>
                </a:solidFill>
                <a:effectLst/>
                <a:latin typeface="inter-bold"/>
              </a:rPr>
              <a:t>condition, action</a:t>
            </a:r>
            <a:r>
              <a:rPr lang="en-US" b="0" i="0" dirty="0">
                <a:solidFill>
                  <a:srgbClr val="333333"/>
                </a:solidFill>
                <a:effectLst/>
                <a:latin typeface="inter-regular"/>
              </a:rPr>
              <a:t>) pairs which mean, "If condition then action". It has mainly three parts:</a:t>
            </a:r>
          </a:p>
          <a:p>
            <a:pPr marL="3028950" lvl="6" indent="-285750" algn="just">
              <a:buFont typeface="Wingdings" panose="05000000000000000000" pitchFamily="2" charset="2"/>
              <a:buChar char="v"/>
            </a:pPr>
            <a:r>
              <a:rPr lang="en-US" b="0" i="0" dirty="0">
                <a:solidFill>
                  <a:srgbClr val="000000"/>
                </a:solidFill>
                <a:effectLst/>
                <a:latin typeface="inter-regular"/>
              </a:rPr>
              <a:t>The set of production rules</a:t>
            </a:r>
          </a:p>
          <a:p>
            <a:pPr marL="3028950" lvl="6" indent="-285750" algn="just">
              <a:buFont typeface="Wingdings" panose="05000000000000000000" pitchFamily="2" charset="2"/>
              <a:buChar char="v"/>
            </a:pPr>
            <a:r>
              <a:rPr lang="en-US" b="0" i="0" dirty="0">
                <a:solidFill>
                  <a:srgbClr val="000000"/>
                </a:solidFill>
                <a:effectLst/>
                <a:latin typeface="inter-regular"/>
              </a:rPr>
              <a:t>Working Memory</a:t>
            </a:r>
          </a:p>
          <a:p>
            <a:pPr marL="3028950" lvl="6" indent="-285750" algn="just">
              <a:buFont typeface="Wingdings" panose="05000000000000000000" pitchFamily="2" charset="2"/>
              <a:buChar char="v"/>
            </a:pPr>
            <a:r>
              <a:rPr lang="en-US" b="0" i="0" dirty="0">
                <a:solidFill>
                  <a:srgbClr val="000000"/>
                </a:solidFill>
                <a:effectLst/>
                <a:latin typeface="inter-regular"/>
              </a:rPr>
              <a:t>The recognize-act-cycle</a:t>
            </a:r>
          </a:p>
          <a:p>
            <a:pPr marL="285750" indent="-285750" algn="just">
              <a:buFont typeface="Arial" panose="020B0604020202020204" pitchFamily="34" charset="0"/>
              <a:buChar char="•"/>
            </a:pPr>
            <a:r>
              <a:rPr lang="en-US" b="0" i="0" dirty="0">
                <a:solidFill>
                  <a:srgbClr val="333333"/>
                </a:solidFill>
                <a:effectLst/>
                <a:latin typeface="inter-regular"/>
              </a:rPr>
              <a:t>In production rules, the agent checks for the condition and if the condition exists then the production rule fires, and corresponding action is carried out.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The condition part of the rule determines which rule may be applied to a problem.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And the action part carries out the associated problem-solving steps.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1" i="0" dirty="0">
                <a:solidFill>
                  <a:schemeClr val="accent1"/>
                </a:solidFill>
                <a:effectLst/>
                <a:latin typeface="inter-regular"/>
              </a:rPr>
              <a:t>This complete process is called a recognize-act cycle.</a:t>
            </a:r>
          </a:p>
          <a:p>
            <a:pPr marL="285750" indent="-285750" algn="just">
              <a:buFont typeface="Arial" panose="020B0604020202020204" pitchFamily="34" charset="0"/>
              <a:buChar char="•"/>
            </a:pPr>
            <a:endParaRPr lang="en-US" b="0" i="0" dirty="0">
              <a:solidFill>
                <a:srgbClr val="333333"/>
              </a:solidFill>
              <a:effectLst/>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The working memory contains the description of the current state of problem-solving and the rule can write knowledge to the working memory. This knowledge match and may fire other rules.</a:t>
            </a:r>
          </a:p>
          <a:p>
            <a:pPr marL="285750" indent="-285750" algn="just">
              <a:buFont typeface="Arial" panose="020B0604020202020204" pitchFamily="34" charset="0"/>
              <a:buChar char="•"/>
            </a:pPr>
            <a:endParaRPr lang="en-US" b="0" i="0" dirty="0">
              <a:solidFill>
                <a:srgbClr val="333333"/>
              </a:solidFill>
              <a:effectLst/>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If there is a new situation (state) generated, then multiple production rules will be fired together, this is called a conflict set.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In this situation, the agent needs to select a rule from these sets, and it is called conflict resolution.</a:t>
            </a:r>
          </a:p>
          <a:p>
            <a:pPr algn="just"/>
            <a:endParaRPr lang="en-US" b="0" i="0" dirty="0">
              <a:solidFill>
                <a:srgbClr val="000000"/>
              </a:solidFill>
              <a:effectLst/>
              <a:latin typeface="inter-regular"/>
            </a:endParaRPr>
          </a:p>
        </p:txBody>
      </p:sp>
    </p:spTree>
    <p:extLst>
      <p:ext uri="{BB962C8B-B14F-4D97-AF65-F5344CB8AC3E}">
        <p14:creationId xmlns:p14="http://schemas.microsoft.com/office/powerpoint/2010/main" val="6023665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9DF08A-E0E5-B5CC-01DD-89C3C37FD478}"/>
              </a:ext>
            </a:extLst>
          </p:cNvPr>
          <p:cNvSpPr txBox="1"/>
          <p:nvPr/>
        </p:nvSpPr>
        <p:spPr>
          <a:xfrm>
            <a:off x="263235" y="566678"/>
            <a:ext cx="11499273" cy="3416320"/>
          </a:xfrm>
          <a:prstGeom prst="rect">
            <a:avLst/>
          </a:prstGeom>
          <a:noFill/>
        </p:spPr>
        <p:txBody>
          <a:bodyPr wrap="square">
            <a:spAutoFit/>
          </a:bodyPr>
          <a:lstStyle/>
          <a:p>
            <a:r>
              <a:rPr lang="en-US" b="1" dirty="0">
                <a:solidFill>
                  <a:schemeClr val="accent1"/>
                </a:solidFill>
              </a:rPr>
              <a:t>Advantages of Production rule:</a:t>
            </a:r>
          </a:p>
          <a:p>
            <a:endParaRPr lang="en-US" dirty="0"/>
          </a:p>
          <a:p>
            <a:pPr marL="285750" indent="-285750">
              <a:buFont typeface="Arial" panose="020B0604020202020204" pitchFamily="34" charset="0"/>
              <a:buChar char="•"/>
            </a:pPr>
            <a:r>
              <a:rPr lang="en-US" dirty="0"/>
              <a:t>The production rules are expressed in natural language.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production rules are highly modular, so we can easily remove, add or modify an individual rule.</a:t>
            </a:r>
          </a:p>
          <a:p>
            <a:pPr marL="285750" indent="-285750">
              <a:buFont typeface="Arial" panose="020B0604020202020204" pitchFamily="34" charset="0"/>
              <a:buChar char="•"/>
            </a:pPr>
            <a:endParaRPr lang="en-US" dirty="0"/>
          </a:p>
          <a:p>
            <a:r>
              <a:rPr lang="en-US" b="1" dirty="0">
                <a:solidFill>
                  <a:schemeClr val="accent1"/>
                </a:solidFill>
              </a:rPr>
              <a:t>Disadvantages of Production rule:</a:t>
            </a:r>
          </a:p>
          <a:p>
            <a:endParaRPr lang="en-US" dirty="0"/>
          </a:p>
          <a:p>
            <a:pPr marL="285750" indent="-285750">
              <a:buFont typeface="Arial" panose="020B0604020202020204" pitchFamily="34" charset="0"/>
              <a:buChar char="•"/>
            </a:pPr>
            <a:r>
              <a:rPr lang="en-US" dirty="0"/>
              <a:t>The production rule system does not exhibit any learning capabilities, as it does not store the result of the problem for future use.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During the execution of the program, many rules may be active hence rule-based production systems are inefficient.</a:t>
            </a:r>
          </a:p>
        </p:txBody>
      </p:sp>
    </p:spTree>
    <p:extLst>
      <p:ext uri="{BB962C8B-B14F-4D97-AF65-F5344CB8AC3E}">
        <p14:creationId xmlns:p14="http://schemas.microsoft.com/office/powerpoint/2010/main" val="11168630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395F88-D05D-84A1-1D38-1ECCEAB1F5A1}"/>
              </a:ext>
            </a:extLst>
          </p:cNvPr>
          <p:cNvSpPr txBox="1"/>
          <p:nvPr/>
        </p:nvSpPr>
        <p:spPr>
          <a:xfrm>
            <a:off x="346364" y="512618"/>
            <a:ext cx="5652654" cy="461665"/>
          </a:xfrm>
          <a:prstGeom prst="rect">
            <a:avLst/>
          </a:prstGeom>
          <a:noFill/>
        </p:spPr>
        <p:txBody>
          <a:bodyPr wrap="square" rtlCol="0">
            <a:spAutoFit/>
          </a:bodyPr>
          <a:lstStyle/>
          <a:p>
            <a:r>
              <a:rPr lang="en-US" sz="2400" b="1" dirty="0">
                <a:solidFill>
                  <a:schemeClr val="accent1"/>
                </a:solidFill>
              </a:rPr>
              <a:t>Logic Programming: Introduction</a:t>
            </a:r>
          </a:p>
        </p:txBody>
      </p:sp>
      <p:sp>
        <p:nvSpPr>
          <p:cNvPr id="4" name="TextBox 3">
            <a:extLst>
              <a:ext uri="{FF2B5EF4-FFF2-40B4-BE49-F238E27FC236}">
                <a16:creationId xmlns:a16="http://schemas.microsoft.com/office/drawing/2014/main" id="{5024D85E-E385-EB82-EE82-4FFB91A54962}"/>
              </a:ext>
            </a:extLst>
          </p:cNvPr>
          <p:cNvSpPr txBox="1"/>
          <p:nvPr/>
        </p:nvSpPr>
        <p:spPr>
          <a:xfrm>
            <a:off x="374072" y="1149523"/>
            <a:ext cx="11610110" cy="3693319"/>
          </a:xfrm>
          <a:prstGeom prst="rect">
            <a:avLst/>
          </a:prstGeom>
          <a:noFill/>
        </p:spPr>
        <p:txBody>
          <a:bodyPr wrap="square">
            <a:spAutoFit/>
          </a:bodyPr>
          <a:lstStyle/>
          <a:p>
            <a:r>
              <a:rPr lang="en-US" b="1" i="1" dirty="0">
                <a:solidFill>
                  <a:schemeClr val="accent1"/>
                </a:solidFill>
                <a:effectLst/>
                <a:latin typeface="Leaguemono"/>
              </a:rPr>
              <a:t>Logic programming is a type of programming in which programmers define the rules of the program in the form of logical statements.</a:t>
            </a:r>
          </a:p>
          <a:p>
            <a:endParaRPr lang="en-US" b="1" i="1" dirty="0">
              <a:solidFill>
                <a:schemeClr val="accent1"/>
              </a:solidFill>
              <a:latin typeface="Leaguemono"/>
            </a:endParaRPr>
          </a:p>
          <a:p>
            <a:endParaRPr lang="en-US" b="1" i="1" dirty="0">
              <a:solidFill>
                <a:schemeClr val="accent1"/>
              </a:solidFill>
            </a:endParaRPr>
          </a:p>
          <a:p>
            <a:r>
              <a:rPr lang="en-US" b="1" i="1" dirty="0">
                <a:solidFill>
                  <a:schemeClr val="accent1"/>
                </a:solidFill>
              </a:rPr>
              <a:t>Concept</a:t>
            </a:r>
          </a:p>
          <a:p>
            <a:endParaRPr lang="en-US" b="1" i="1" dirty="0">
              <a:solidFill>
                <a:schemeClr val="accent1"/>
              </a:solidFill>
            </a:endParaRPr>
          </a:p>
          <a:p>
            <a:pPr marL="285750" indent="-285750" algn="just">
              <a:buFont typeface="Arial" panose="020B0604020202020204" pitchFamily="34" charset="0"/>
              <a:buChar char="•"/>
            </a:pPr>
            <a:r>
              <a:rPr lang="en-US" i="1" dirty="0"/>
              <a:t>Logic Programming is the combination of two words, logic and programming. </a:t>
            </a:r>
          </a:p>
          <a:p>
            <a:pPr marL="285750" indent="-285750" algn="just">
              <a:buFont typeface="Arial" panose="020B0604020202020204" pitchFamily="34" charset="0"/>
              <a:buChar char="•"/>
            </a:pPr>
            <a:endParaRPr lang="en-US" i="1" dirty="0"/>
          </a:p>
          <a:p>
            <a:pPr marL="285750" indent="-285750" algn="just">
              <a:buFont typeface="Arial" panose="020B0604020202020204" pitchFamily="34" charset="0"/>
              <a:buChar char="•"/>
            </a:pPr>
            <a:r>
              <a:rPr lang="en-US" i="1" dirty="0"/>
              <a:t>Logic Programming is a programming paradigm in which the problems are expressed as facts and rules by program statements but within a system of formal logic. </a:t>
            </a:r>
          </a:p>
          <a:p>
            <a:pPr marL="285750" indent="-285750" algn="just">
              <a:buFont typeface="Arial" panose="020B0604020202020204" pitchFamily="34" charset="0"/>
              <a:buChar char="•"/>
            </a:pPr>
            <a:endParaRPr lang="en-US" i="1" dirty="0"/>
          </a:p>
          <a:p>
            <a:pPr marL="285750" indent="-285750" algn="just">
              <a:buFont typeface="Arial" panose="020B0604020202020204" pitchFamily="34" charset="0"/>
              <a:buChar char="•"/>
            </a:pPr>
            <a:r>
              <a:rPr lang="en-US" i="1" dirty="0"/>
              <a:t>Just like other programming paradigms like object-oriented, functional, declarative, procedural, etc., it is also a particular way to approach programming.</a:t>
            </a:r>
          </a:p>
        </p:txBody>
      </p:sp>
    </p:spTree>
    <p:extLst>
      <p:ext uri="{BB962C8B-B14F-4D97-AF65-F5344CB8AC3E}">
        <p14:creationId xmlns:p14="http://schemas.microsoft.com/office/powerpoint/2010/main" val="13957086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6BFA8B-796B-2BB8-568F-5054FF2186CE}"/>
              </a:ext>
            </a:extLst>
          </p:cNvPr>
          <p:cNvSpPr txBox="1"/>
          <p:nvPr/>
        </p:nvSpPr>
        <p:spPr>
          <a:xfrm>
            <a:off x="187036" y="225652"/>
            <a:ext cx="11817927" cy="6186309"/>
          </a:xfrm>
          <a:prstGeom prst="rect">
            <a:avLst/>
          </a:prstGeom>
          <a:noFill/>
        </p:spPr>
        <p:txBody>
          <a:bodyPr wrap="square">
            <a:spAutoFit/>
          </a:bodyPr>
          <a:lstStyle/>
          <a:p>
            <a:r>
              <a:rPr lang="en-US" b="1" dirty="0">
                <a:solidFill>
                  <a:schemeClr val="accent1"/>
                </a:solidFill>
              </a:rPr>
              <a:t>How to Solve Problems with Logic Programming?</a:t>
            </a:r>
          </a:p>
          <a:p>
            <a:endParaRPr lang="en-US" dirty="0"/>
          </a:p>
          <a:p>
            <a:endParaRPr lang="en-US" dirty="0"/>
          </a:p>
          <a:p>
            <a:r>
              <a:rPr lang="en-US" dirty="0"/>
              <a:t>Logic Programming uses facts and rules for solving the problem. That is why they are called the building blocks of Logic Programming.</a:t>
            </a:r>
          </a:p>
          <a:p>
            <a:endParaRPr lang="en-US" dirty="0"/>
          </a:p>
          <a:p>
            <a:r>
              <a:rPr lang="en-US" dirty="0"/>
              <a:t> A goal needs to be specified for every program in logic programming. To understand how a problem can be solved in logic programming, we need to know about the building blocks </a:t>
            </a:r>
            <a:r>
              <a:rPr lang="en-US" b="1" dirty="0">
                <a:solidFill>
                  <a:schemeClr val="accent1"/>
                </a:solidFill>
              </a:rPr>
              <a:t>− Facts and Rules −</a:t>
            </a:r>
          </a:p>
          <a:p>
            <a:endParaRPr lang="en-US" dirty="0"/>
          </a:p>
          <a:p>
            <a:r>
              <a:rPr lang="en-US" b="1" dirty="0">
                <a:solidFill>
                  <a:schemeClr val="accent1"/>
                </a:solidFill>
              </a:rPr>
              <a:t>Facts</a:t>
            </a:r>
          </a:p>
          <a:p>
            <a:r>
              <a:rPr lang="en-US" dirty="0"/>
              <a:t>Every logic program </a:t>
            </a:r>
            <a:r>
              <a:rPr lang="en-US" b="1" dirty="0"/>
              <a:t>needs facts to work </a:t>
            </a:r>
            <a:r>
              <a:rPr lang="en-US" dirty="0"/>
              <a:t>with so that it can achieve the given goal. Facts basically are true statements about the program and data. For example, Delhi is the capital of India.</a:t>
            </a:r>
          </a:p>
          <a:p>
            <a:endParaRPr lang="en-US" dirty="0"/>
          </a:p>
          <a:p>
            <a:r>
              <a:rPr lang="en-US" b="1" dirty="0">
                <a:solidFill>
                  <a:schemeClr val="accent1"/>
                </a:solidFill>
              </a:rPr>
              <a:t>Rules</a:t>
            </a:r>
          </a:p>
          <a:p>
            <a:endParaRPr lang="en-US" b="1" dirty="0">
              <a:solidFill>
                <a:schemeClr val="accent1"/>
              </a:solidFill>
            </a:endParaRPr>
          </a:p>
          <a:p>
            <a:r>
              <a:rPr lang="en-US" dirty="0"/>
              <a:t>Rules are the constraints that allow us to make conclusions about the problem domain. </a:t>
            </a:r>
          </a:p>
          <a:p>
            <a:endParaRPr lang="en-US" dirty="0"/>
          </a:p>
          <a:p>
            <a:r>
              <a:rPr lang="en-US" dirty="0"/>
              <a:t>Rules are basically written as logical clauses to express various facts. For example, if we are building any game then all the rules must be defined.</a:t>
            </a:r>
          </a:p>
          <a:p>
            <a:endParaRPr lang="en-US" dirty="0"/>
          </a:p>
          <a:p>
            <a:r>
              <a:rPr lang="en-US" dirty="0"/>
              <a:t>Rules are very important to solve any problem in Logic Programming. Rules are basically logical conclusions which can express the facts. </a:t>
            </a:r>
          </a:p>
        </p:txBody>
      </p:sp>
    </p:spTree>
    <p:extLst>
      <p:ext uri="{BB962C8B-B14F-4D97-AF65-F5344CB8AC3E}">
        <p14:creationId xmlns:p14="http://schemas.microsoft.com/office/powerpoint/2010/main" val="37098693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1AF74F-7B60-6A87-367C-39E27B540194}"/>
              </a:ext>
            </a:extLst>
          </p:cNvPr>
          <p:cNvSpPr txBox="1"/>
          <p:nvPr/>
        </p:nvSpPr>
        <p:spPr>
          <a:xfrm>
            <a:off x="429490" y="834149"/>
            <a:ext cx="11097491" cy="3416320"/>
          </a:xfrm>
          <a:prstGeom prst="rect">
            <a:avLst/>
          </a:prstGeom>
          <a:noFill/>
        </p:spPr>
        <p:txBody>
          <a:bodyPr wrap="square">
            <a:spAutoFit/>
          </a:bodyPr>
          <a:lstStyle/>
          <a:p>
            <a:r>
              <a:rPr lang="en-US" b="1" dirty="0"/>
              <a:t>Following is the syntax of the rule −</a:t>
            </a:r>
          </a:p>
          <a:p>
            <a:endParaRPr lang="en-US" dirty="0"/>
          </a:p>
          <a:p>
            <a:r>
              <a:rPr lang="en-US" b="1" dirty="0">
                <a:solidFill>
                  <a:schemeClr val="accent1"/>
                </a:solidFill>
              </a:rPr>
              <a:t>A∶− B1,B2,...,Bn.</a:t>
            </a:r>
          </a:p>
          <a:p>
            <a:endParaRPr lang="en-US" dirty="0"/>
          </a:p>
          <a:p>
            <a:r>
              <a:rPr lang="en-US" dirty="0"/>
              <a:t>Here, A is the head, and B1, B2, ... Bn is the body.</a:t>
            </a:r>
          </a:p>
          <a:p>
            <a:endParaRPr lang="en-US" dirty="0"/>
          </a:p>
          <a:p>
            <a:r>
              <a:rPr lang="en-US" dirty="0"/>
              <a:t>For example − ancestor(X,Y) :- father(X,Y).</a:t>
            </a:r>
          </a:p>
          <a:p>
            <a:endParaRPr lang="en-US" dirty="0"/>
          </a:p>
          <a:p>
            <a:r>
              <a:rPr lang="en-US" dirty="0"/>
              <a:t>ancestor(X,Z) :- father(X,Y), ancestor(Y,Z).</a:t>
            </a:r>
          </a:p>
          <a:p>
            <a:endParaRPr lang="en-US" dirty="0"/>
          </a:p>
          <a:p>
            <a:r>
              <a:rPr lang="en-US" b="1" i="1" dirty="0"/>
              <a:t>This can be read as, for every X and Y, if X is the father of Y and Y is an ancestor of Z, X is the ancestor of Z. For every X and Y, X is the ancestor of Z if X is the father of Y and Y is an ancestor of Z.</a:t>
            </a:r>
          </a:p>
        </p:txBody>
      </p:sp>
    </p:spTree>
    <p:extLst>
      <p:ext uri="{BB962C8B-B14F-4D97-AF65-F5344CB8AC3E}">
        <p14:creationId xmlns:p14="http://schemas.microsoft.com/office/powerpoint/2010/main" val="17860421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D9AD91-ABA3-DA29-D408-050EC70A9A07}"/>
              </a:ext>
            </a:extLst>
          </p:cNvPr>
          <p:cNvSpPr txBox="1"/>
          <p:nvPr/>
        </p:nvSpPr>
        <p:spPr>
          <a:xfrm>
            <a:off x="318654" y="779008"/>
            <a:ext cx="11554691" cy="4524315"/>
          </a:xfrm>
          <a:prstGeom prst="rect">
            <a:avLst/>
          </a:prstGeom>
          <a:noFill/>
        </p:spPr>
        <p:txBody>
          <a:bodyPr wrap="square">
            <a:spAutoFit/>
          </a:bodyPr>
          <a:lstStyle/>
          <a:p>
            <a:r>
              <a:rPr lang="en-US" b="1" dirty="0">
                <a:solidFill>
                  <a:schemeClr val="accent1"/>
                </a:solidFill>
              </a:rPr>
              <a:t>Installing Useful Packages</a:t>
            </a:r>
          </a:p>
          <a:p>
            <a:r>
              <a:rPr lang="en-US" dirty="0"/>
              <a:t>For starting logic programming in Python, we need to install the following two packages −</a:t>
            </a:r>
          </a:p>
          <a:p>
            <a:endParaRPr lang="en-US" dirty="0"/>
          </a:p>
          <a:p>
            <a:r>
              <a:rPr lang="en-US" b="1" dirty="0"/>
              <a:t>Kanren</a:t>
            </a:r>
          </a:p>
          <a:p>
            <a:r>
              <a:rPr lang="en-US" dirty="0"/>
              <a:t>It provides us a way to simplify the way we made code for business logic. It lets us express logic in terms of rules and facts. The following command will help you install kanren −</a:t>
            </a:r>
          </a:p>
          <a:p>
            <a:endParaRPr lang="en-US" dirty="0"/>
          </a:p>
          <a:p>
            <a:pPr algn="ctr"/>
            <a:r>
              <a:rPr lang="en-US" b="1" dirty="0"/>
              <a:t> pip install kanren</a:t>
            </a:r>
          </a:p>
          <a:p>
            <a:endParaRPr lang="en-US" b="1" dirty="0"/>
          </a:p>
          <a:p>
            <a:r>
              <a:rPr lang="en-US" b="1" dirty="0"/>
              <a:t>SymPy</a:t>
            </a:r>
          </a:p>
          <a:p>
            <a:endParaRPr lang="en-US" b="1" dirty="0"/>
          </a:p>
          <a:p>
            <a:pPr algn="just"/>
            <a:r>
              <a:rPr lang="en-US" dirty="0"/>
              <a:t>SymPy is a Python library for symbolic mathematics. It aims to become a full-featured computer algebra system (CAS) while keeping the code as simple as possible in order to be comprehensible and easily extensible. The following command will help you install SymPy −</a:t>
            </a:r>
          </a:p>
          <a:p>
            <a:endParaRPr lang="en-US" dirty="0"/>
          </a:p>
          <a:p>
            <a:pPr algn="ctr"/>
            <a:r>
              <a:rPr lang="en-US" b="1" dirty="0"/>
              <a:t>pip install </a:t>
            </a:r>
            <a:r>
              <a:rPr lang="en-US" b="1" dirty="0" err="1"/>
              <a:t>sympy</a:t>
            </a:r>
            <a:endParaRPr lang="en-US" b="1" dirty="0"/>
          </a:p>
        </p:txBody>
      </p:sp>
    </p:spTree>
    <p:extLst>
      <p:ext uri="{BB962C8B-B14F-4D97-AF65-F5344CB8AC3E}">
        <p14:creationId xmlns:p14="http://schemas.microsoft.com/office/powerpoint/2010/main" val="587748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553456-1417-0CED-033E-BC0D5DF58040}"/>
              </a:ext>
            </a:extLst>
          </p:cNvPr>
          <p:cNvPicPr>
            <a:picLocks noChangeAspect="1"/>
          </p:cNvPicPr>
          <p:nvPr/>
        </p:nvPicPr>
        <p:blipFill>
          <a:blip r:embed="rId2"/>
          <a:stretch>
            <a:fillRect/>
          </a:stretch>
        </p:blipFill>
        <p:spPr>
          <a:xfrm>
            <a:off x="909006" y="749652"/>
            <a:ext cx="10373988" cy="5358696"/>
          </a:xfrm>
          <a:prstGeom prst="rect">
            <a:avLst/>
          </a:prstGeom>
        </p:spPr>
      </p:pic>
    </p:spTree>
    <p:extLst>
      <p:ext uri="{BB962C8B-B14F-4D97-AF65-F5344CB8AC3E}">
        <p14:creationId xmlns:p14="http://schemas.microsoft.com/office/powerpoint/2010/main" val="37337415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D0D9D95-89DC-7FFA-BED8-684CB319AF94}"/>
              </a:ext>
            </a:extLst>
          </p:cNvPr>
          <p:cNvSpPr txBox="1"/>
          <p:nvPr/>
        </p:nvSpPr>
        <p:spPr>
          <a:xfrm>
            <a:off x="512618" y="566678"/>
            <a:ext cx="11374582" cy="3139321"/>
          </a:xfrm>
          <a:prstGeom prst="rect">
            <a:avLst/>
          </a:prstGeom>
          <a:noFill/>
        </p:spPr>
        <p:txBody>
          <a:bodyPr wrap="square">
            <a:spAutoFit/>
          </a:bodyPr>
          <a:lstStyle/>
          <a:p>
            <a:r>
              <a:rPr lang="en-US" b="1" dirty="0">
                <a:solidFill>
                  <a:schemeClr val="accent1"/>
                </a:solidFill>
              </a:rPr>
              <a:t>Examples of Logic Programming</a:t>
            </a:r>
          </a:p>
          <a:p>
            <a:r>
              <a:rPr lang="en-US" dirty="0"/>
              <a:t>The following are some examples that can be solved by logic programming −</a:t>
            </a:r>
          </a:p>
          <a:p>
            <a:endParaRPr lang="en-US" dirty="0"/>
          </a:p>
          <a:p>
            <a:r>
              <a:rPr lang="en-US" b="1" dirty="0">
                <a:solidFill>
                  <a:schemeClr val="accent1"/>
                </a:solidFill>
              </a:rPr>
              <a:t>Matching mathematical expressions</a:t>
            </a:r>
          </a:p>
          <a:p>
            <a:endParaRPr lang="en-US" b="1" dirty="0">
              <a:solidFill>
                <a:schemeClr val="accent1"/>
              </a:solidFill>
            </a:endParaRPr>
          </a:p>
          <a:p>
            <a:r>
              <a:rPr lang="en-US" dirty="0"/>
              <a:t>We can find unknown values by using logic programming in a very effective way. The following Python code will help you match a mathematical expression −</a:t>
            </a:r>
          </a:p>
          <a:p>
            <a:endParaRPr lang="en-US" dirty="0"/>
          </a:p>
          <a:p>
            <a:r>
              <a:rPr lang="en-US" dirty="0"/>
              <a:t>Consider importing the following packages first −</a:t>
            </a:r>
          </a:p>
          <a:p>
            <a:endParaRPr lang="en-US" dirty="0"/>
          </a:p>
          <a:p>
            <a:endParaRPr lang="en-US" dirty="0"/>
          </a:p>
        </p:txBody>
      </p:sp>
      <p:pic>
        <p:nvPicPr>
          <p:cNvPr id="9" name="Picture 8">
            <a:extLst>
              <a:ext uri="{FF2B5EF4-FFF2-40B4-BE49-F238E27FC236}">
                <a16:creationId xmlns:a16="http://schemas.microsoft.com/office/drawing/2014/main" id="{16D12ABE-0325-C6FB-F22B-1CAF0925CFC1}"/>
              </a:ext>
            </a:extLst>
          </p:cNvPr>
          <p:cNvPicPr>
            <a:picLocks noChangeAspect="1"/>
          </p:cNvPicPr>
          <p:nvPr/>
        </p:nvPicPr>
        <p:blipFill>
          <a:blip r:embed="rId2"/>
          <a:stretch>
            <a:fillRect/>
          </a:stretch>
        </p:blipFill>
        <p:spPr>
          <a:xfrm>
            <a:off x="3081717" y="3199813"/>
            <a:ext cx="6028566" cy="1012371"/>
          </a:xfrm>
          <a:prstGeom prst="rect">
            <a:avLst/>
          </a:prstGeom>
        </p:spPr>
      </p:pic>
      <p:pic>
        <p:nvPicPr>
          <p:cNvPr id="13" name="Picture 12">
            <a:extLst>
              <a:ext uri="{FF2B5EF4-FFF2-40B4-BE49-F238E27FC236}">
                <a16:creationId xmlns:a16="http://schemas.microsoft.com/office/drawing/2014/main" id="{D17982D4-0239-89E4-EE43-020332E6523C}"/>
              </a:ext>
            </a:extLst>
          </p:cNvPr>
          <p:cNvPicPr>
            <a:picLocks noChangeAspect="1"/>
          </p:cNvPicPr>
          <p:nvPr/>
        </p:nvPicPr>
        <p:blipFill>
          <a:blip r:embed="rId3"/>
          <a:stretch>
            <a:fillRect/>
          </a:stretch>
        </p:blipFill>
        <p:spPr>
          <a:xfrm>
            <a:off x="3193718" y="5047755"/>
            <a:ext cx="6012382" cy="669471"/>
          </a:xfrm>
          <a:prstGeom prst="rect">
            <a:avLst/>
          </a:prstGeom>
        </p:spPr>
      </p:pic>
      <p:sp>
        <p:nvSpPr>
          <p:cNvPr id="15" name="TextBox 14">
            <a:extLst>
              <a:ext uri="{FF2B5EF4-FFF2-40B4-BE49-F238E27FC236}">
                <a16:creationId xmlns:a16="http://schemas.microsoft.com/office/drawing/2014/main" id="{093B3881-9B45-E62B-0EFC-324550184A40}"/>
              </a:ext>
            </a:extLst>
          </p:cNvPr>
          <p:cNvSpPr txBox="1"/>
          <p:nvPr/>
        </p:nvSpPr>
        <p:spPr>
          <a:xfrm>
            <a:off x="277091" y="4401424"/>
            <a:ext cx="6096000" cy="646331"/>
          </a:xfrm>
          <a:prstGeom prst="rect">
            <a:avLst/>
          </a:prstGeom>
          <a:noFill/>
        </p:spPr>
        <p:txBody>
          <a:bodyPr wrap="square">
            <a:spAutoFit/>
          </a:bodyPr>
          <a:lstStyle/>
          <a:p>
            <a:r>
              <a:rPr lang="en-US" dirty="0"/>
              <a:t>It is compulsory to define variables; this can be done as follows −</a:t>
            </a:r>
          </a:p>
        </p:txBody>
      </p:sp>
    </p:spTree>
    <p:extLst>
      <p:ext uri="{BB962C8B-B14F-4D97-AF65-F5344CB8AC3E}">
        <p14:creationId xmlns:p14="http://schemas.microsoft.com/office/powerpoint/2010/main" val="36367104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2C62D4-D9E5-0B4C-6773-873C438CC2B6}"/>
              </a:ext>
            </a:extLst>
          </p:cNvPr>
          <p:cNvPicPr>
            <a:picLocks noChangeAspect="1"/>
          </p:cNvPicPr>
          <p:nvPr/>
        </p:nvPicPr>
        <p:blipFill>
          <a:blip r:embed="rId2"/>
          <a:stretch>
            <a:fillRect/>
          </a:stretch>
        </p:blipFill>
        <p:spPr>
          <a:xfrm>
            <a:off x="358624" y="285751"/>
            <a:ext cx="5955738" cy="1183821"/>
          </a:xfrm>
          <a:prstGeom prst="rect">
            <a:avLst/>
          </a:prstGeom>
        </p:spPr>
      </p:pic>
      <p:pic>
        <p:nvPicPr>
          <p:cNvPr id="9" name="Picture 8">
            <a:extLst>
              <a:ext uri="{FF2B5EF4-FFF2-40B4-BE49-F238E27FC236}">
                <a16:creationId xmlns:a16="http://schemas.microsoft.com/office/drawing/2014/main" id="{15C23779-FFD1-A756-3A47-A3163B638991}"/>
              </a:ext>
            </a:extLst>
          </p:cNvPr>
          <p:cNvPicPr>
            <a:picLocks noChangeAspect="1"/>
          </p:cNvPicPr>
          <p:nvPr/>
        </p:nvPicPr>
        <p:blipFill>
          <a:blip r:embed="rId3"/>
          <a:stretch>
            <a:fillRect/>
          </a:stretch>
        </p:blipFill>
        <p:spPr>
          <a:xfrm>
            <a:off x="245336" y="1294129"/>
            <a:ext cx="6182315" cy="5470071"/>
          </a:xfrm>
          <a:prstGeom prst="rect">
            <a:avLst/>
          </a:prstGeom>
        </p:spPr>
      </p:pic>
      <p:sp>
        <p:nvSpPr>
          <p:cNvPr id="11" name="TextBox 10">
            <a:extLst>
              <a:ext uri="{FF2B5EF4-FFF2-40B4-BE49-F238E27FC236}">
                <a16:creationId xmlns:a16="http://schemas.microsoft.com/office/drawing/2014/main" id="{77E3F90E-D072-BE40-B49F-8F278A1AAC4C}"/>
              </a:ext>
            </a:extLst>
          </p:cNvPr>
          <p:cNvSpPr txBox="1"/>
          <p:nvPr/>
        </p:nvSpPr>
        <p:spPr>
          <a:xfrm>
            <a:off x="6584097" y="1951672"/>
            <a:ext cx="5362567" cy="1477328"/>
          </a:xfrm>
          <a:prstGeom prst="rect">
            <a:avLst/>
          </a:prstGeom>
          <a:noFill/>
        </p:spPr>
        <p:txBody>
          <a:bodyPr wrap="square">
            <a:spAutoFit/>
          </a:bodyPr>
          <a:lstStyle/>
          <a:p>
            <a:pPr algn="just"/>
            <a:r>
              <a:rPr lang="en-US" b="1" dirty="0"/>
              <a:t>The first output represents the values for a and b. The first expression matched the original pattern and returned the values for a and b, but the second expression did not match the original pattern hence nothing has been returned.</a:t>
            </a:r>
          </a:p>
        </p:txBody>
      </p:sp>
    </p:spTree>
    <p:extLst>
      <p:ext uri="{BB962C8B-B14F-4D97-AF65-F5344CB8AC3E}">
        <p14:creationId xmlns:p14="http://schemas.microsoft.com/office/powerpoint/2010/main" val="10392473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5D5AA95-0ECA-870E-699B-38A4FDFE0C3C}"/>
              </a:ext>
            </a:extLst>
          </p:cNvPr>
          <p:cNvSpPr txBox="1"/>
          <p:nvPr/>
        </p:nvSpPr>
        <p:spPr>
          <a:xfrm>
            <a:off x="318655" y="893940"/>
            <a:ext cx="10293927" cy="369332"/>
          </a:xfrm>
          <a:prstGeom prst="rect">
            <a:avLst/>
          </a:prstGeom>
          <a:noFill/>
        </p:spPr>
        <p:txBody>
          <a:bodyPr wrap="square">
            <a:spAutoFit/>
          </a:bodyPr>
          <a:lstStyle/>
          <a:p>
            <a:r>
              <a:rPr lang="en-US" b="1" dirty="0">
                <a:solidFill>
                  <a:schemeClr val="accent1"/>
                </a:solidFill>
              </a:rPr>
              <a:t>Difference between logic programming and other AI programming paradigms</a:t>
            </a:r>
          </a:p>
        </p:txBody>
      </p:sp>
      <p:sp>
        <p:nvSpPr>
          <p:cNvPr id="8" name="TextBox 7">
            <a:extLst>
              <a:ext uri="{FF2B5EF4-FFF2-40B4-BE49-F238E27FC236}">
                <a16:creationId xmlns:a16="http://schemas.microsoft.com/office/drawing/2014/main" id="{AABD59E6-1008-EAB2-B802-650CD2D8033A}"/>
              </a:ext>
            </a:extLst>
          </p:cNvPr>
          <p:cNvSpPr txBox="1"/>
          <p:nvPr/>
        </p:nvSpPr>
        <p:spPr>
          <a:xfrm>
            <a:off x="526472" y="1407431"/>
            <a:ext cx="11665528" cy="646331"/>
          </a:xfrm>
          <a:prstGeom prst="rect">
            <a:avLst/>
          </a:prstGeom>
          <a:noFill/>
        </p:spPr>
        <p:txBody>
          <a:bodyPr wrap="square">
            <a:spAutoFit/>
          </a:bodyPr>
          <a:lstStyle/>
          <a:p>
            <a:pPr marL="285750" indent="-285750">
              <a:buFont typeface="Arial" panose="020B0604020202020204" pitchFamily="34" charset="0"/>
              <a:buChar char="•"/>
            </a:pPr>
            <a:r>
              <a:rPr lang="en-US" dirty="0"/>
              <a:t>Logic programming is based on a declarative programming paradigm, meaning that the programmer declares </a:t>
            </a:r>
            <a:r>
              <a:rPr lang="en-US" b="1" dirty="0">
                <a:solidFill>
                  <a:schemeClr val="accent1"/>
                </a:solidFill>
              </a:rPr>
              <a:t>what</a:t>
            </a:r>
            <a:r>
              <a:rPr lang="en-US" dirty="0"/>
              <a:t> the program should do, rather than </a:t>
            </a:r>
            <a:r>
              <a:rPr lang="en-US" b="1" dirty="0">
                <a:solidFill>
                  <a:schemeClr val="accent1"/>
                </a:solidFill>
              </a:rPr>
              <a:t>how</a:t>
            </a:r>
            <a:r>
              <a:rPr lang="en-US" dirty="0"/>
              <a:t> it should do it.</a:t>
            </a:r>
          </a:p>
        </p:txBody>
      </p:sp>
      <p:sp>
        <p:nvSpPr>
          <p:cNvPr id="9" name="TextBox 8">
            <a:extLst>
              <a:ext uri="{FF2B5EF4-FFF2-40B4-BE49-F238E27FC236}">
                <a16:creationId xmlns:a16="http://schemas.microsoft.com/office/drawing/2014/main" id="{F6E08D3D-E1C9-F54E-89D0-5DA8E68250FE}"/>
              </a:ext>
            </a:extLst>
          </p:cNvPr>
          <p:cNvSpPr txBox="1"/>
          <p:nvPr/>
        </p:nvSpPr>
        <p:spPr>
          <a:xfrm>
            <a:off x="526472" y="2166694"/>
            <a:ext cx="10834255" cy="369332"/>
          </a:xfrm>
          <a:prstGeom prst="rect">
            <a:avLst/>
          </a:prstGeom>
          <a:noFill/>
        </p:spPr>
        <p:txBody>
          <a:bodyPr wrap="square">
            <a:spAutoFit/>
          </a:bodyPr>
          <a:lstStyle/>
          <a:p>
            <a:pPr marL="285750" indent="-285750">
              <a:buFont typeface="Arial" panose="020B0604020202020204" pitchFamily="34" charset="0"/>
              <a:buChar char="•"/>
            </a:pPr>
            <a:r>
              <a:rPr lang="en-US" dirty="0"/>
              <a:t>This makes logic programming programs </a:t>
            </a:r>
            <a:r>
              <a:rPr lang="en-US" b="1" dirty="0">
                <a:solidFill>
                  <a:schemeClr val="accent1"/>
                </a:solidFill>
              </a:rPr>
              <a:t>more human-readable </a:t>
            </a:r>
            <a:r>
              <a:rPr lang="en-US" dirty="0"/>
              <a:t>and easier to understand.</a:t>
            </a:r>
          </a:p>
        </p:txBody>
      </p:sp>
      <p:sp>
        <p:nvSpPr>
          <p:cNvPr id="10" name="TextBox 9">
            <a:extLst>
              <a:ext uri="{FF2B5EF4-FFF2-40B4-BE49-F238E27FC236}">
                <a16:creationId xmlns:a16="http://schemas.microsoft.com/office/drawing/2014/main" id="{97A6E30D-00AE-E0AE-EA88-E09A8849435F}"/>
              </a:ext>
            </a:extLst>
          </p:cNvPr>
          <p:cNvSpPr txBox="1"/>
          <p:nvPr/>
        </p:nvSpPr>
        <p:spPr>
          <a:xfrm>
            <a:off x="526472" y="2648958"/>
            <a:ext cx="11249892" cy="923330"/>
          </a:xfrm>
          <a:prstGeom prst="rect">
            <a:avLst/>
          </a:prstGeom>
          <a:noFill/>
        </p:spPr>
        <p:txBody>
          <a:bodyPr wrap="square">
            <a:spAutoFit/>
          </a:bodyPr>
          <a:lstStyle/>
          <a:p>
            <a:pPr marL="285750" indent="-285750" algn="just">
              <a:buFont typeface="Arial" panose="020B0604020202020204" pitchFamily="34" charset="0"/>
              <a:buChar char="•"/>
            </a:pPr>
            <a:r>
              <a:rPr lang="en-US" dirty="0"/>
              <a:t>Logic programming is </a:t>
            </a:r>
            <a:r>
              <a:rPr lang="en-US" b="1" dirty="0">
                <a:solidFill>
                  <a:schemeClr val="accent1"/>
                </a:solidFill>
              </a:rPr>
              <a:t>based on formal logic</a:t>
            </a:r>
            <a:r>
              <a:rPr lang="en-US" dirty="0"/>
              <a:t>, whereas other AI programming paradigms are not i.e., logic programming programs can take advantage of the many powerful inference algorithms and hence is helpful for solving complex problems.</a:t>
            </a:r>
          </a:p>
        </p:txBody>
      </p:sp>
      <p:sp>
        <p:nvSpPr>
          <p:cNvPr id="11" name="TextBox 10">
            <a:extLst>
              <a:ext uri="{FF2B5EF4-FFF2-40B4-BE49-F238E27FC236}">
                <a16:creationId xmlns:a16="http://schemas.microsoft.com/office/drawing/2014/main" id="{69F8E562-F83C-856C-E715-BB6DF365F948}"/>
              </a:ext>
            </a:extLst>
          </p:cNvPr>
          <p:cNvSpPr txBox="1"/>
          <p:nvPr/>
        </p:nvSpPr>
        <p:spPr>
          <a:xfrm>
            <a:off x="526472" y="3562025"/>
            <a:ext cx="11388437" cy="923330"/>
          </a:xfrm>
          <a:prstGeom prst="rect">
            <a:avLst/>
          </a:prstGeom>
          <a:noFill/>
        </p:spPr>
        <p:txBody>
          <a:bodyPr wrap="square">
            <a:spAutoFit/>
          </a:bodyPr>
          <a:lstStyle/>
          <a:p>
            <a:pPr marL="285750" indent="-285750" algn="just">
              <a:buFont typeface="Arial" panose="020B0604020202020204" pitchFamily="34" charset="0"/>
              <a:buChar char="•"/>
            </a:pPr>
            <a:r>
              <a:rPr lang="en-US" dirty="0"/>
              <a:t>Logic programming is a </a:t>
            </a:r>
            <a:r>
              <a:rPr lang="en-US" b="1" dirty="0">
                <a:solidFill>
                  <a:schemeClr val="accent1"/>
                </a:solidFill>
              </a:rPr>
              <a:t>non-procedural paradigm</a:t>
            </a:r>
            <a:r>
              <a:rPr lang="en-US" dirty="0"/>
              <a:t>, meaning that programs are not written as a sequence of instructions to be executed thus </a:t>
            </a:r>
            <a:r>
              <a:rPr lang="en-US" b="1" dirty="0">
                <a:solidFill>
                  <a:schemeClr val="accent1"/>
                </a:solidFill>
              </a:rPr>
              <a:t>more flexible and easier to change</a:t>
            </a:r>
            <a:r>
              <a:rPr lang="en-US" dirty="0"/>
              <a:t>. It also makes them </a:t>
            </a:r>
            <a:r>
              <a:rPr lang="en-US" b="1" dirty="0">
                <a:solidFill>
                  <a:schemeClr val="accent1"/>
                </a:solidFill>
              </a:rPr>
              <a:t>more resistant to errors</a:t>
            </a:r>
            <a:r>
              <a:rPr lang="en-US" dirty="0"/>
              <a:t>, since there is no need to worry about the order in which instructions are executed.</a:t>
            </a:r>
          </a:p>
        </p:txBody>
      </p:sp>
    </p:spTree>
    <p:extLst>
      <p:ext uri="{BB962C8B-B14F-4D97-AF65-F5344CB8AC3E}">
        <p14:creationId xmlns:p14="http://schemas.microsoft.com/office/powerpoint/2010/main" val="35666031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514D6E-235B-7C9D-12BA-348372C88D73}"/>
              </a:ext>
            </a:extLst>
          </p:cNvPr>
          <p:cNvSpPr txBox="1"/>
          <p:nvPr/>
        </p:nvSpPr>
        <p:spPr>
          <a:xfrm>
            <a:off x="235527" y="445716"/>
            <a:ext cx="6096000" cy="369332"/>
          </a:xfrm>
          <a:prstGeom prst="rect">
            <a:avLst/>
          </a:prstGeom>
          <a:noFill/>
        </p:spPr>
        <p:txBody>
          <a:bodyPr wrap="square">
            <a:spAutoFit/>
          </a:bodyPr>
          <a:lstStyle/>
          <a:p>
            <a:r>
              <a:rPr lang="en-US" b="1" dirty="0">
                <a:solidFill>
                  <a:schemeClr val="accent1"/>
                </a:solidFill>
              </a:rPr>
              <a:t>Benefits of using logic programming in AI applications</a:t>
            </a:r>
          </a:p>
        </p:txBody>
      </p:sp>
      <p:sp>
        <p:nvSpPr>
          <p:cNvPr id="5" name="TextBox 4">
            <a:extLst>
              <a:ext uri="{FF2B5EF4-FFF2-40B4-BE49-F238E27FC236}">
                <a16:creationId xmlns:a16="http://schemas.microsoft.com/office/drawing/2014/main" id="{351543E4-2A2C-AD45-38B4-BD294DDDE883}"/>
              </a:ext>
            </a:extLst>
          </p:cNvPr>
          <p:cNvSpPr txBox="1"/>
          <p:nvPr/>
        </p:nvSpPr>
        <p:spPr>
          <a:xfrm>
            <a:off x="235527" y="1471136"/>
            <a:ext cx="11554692" cy="3693319"/>
          </a:xfrm>
          <a:prstGeom prst="rect">
            <a:avLst/>
          </a:prstGeom>
          <a:noFill/>
        </p:spPr>
        <p:txBody>
          <a:bodyPr wrap="square">
            <a:spAutoFit/>
          </a:bodyPr>
          <a:lstStyle/>
          <a:p>
            <a:pPr marL="285750" indent="-285750" algn="just">
              <a:buFont typeface="Arial" panose="020B0604020202020204" pitchFamily="34" charset="0"/>
              <a:buChar char="•"/>
            </a:pPr>
            <a:r>
              <a:rPr lang="en-US" dirty="0"/>
              <a:t>It allows for the </a:t>
            </a:r>
            <a:r>
              <a:rPr lang="en-US" b="1" dirty="0">
                <a:solidFill>
                  <a:schemeClr val="accent1"/>
                </a:solidFill>
              </a:rPr>
              <a:t>concise representation of knowledge </a:t>
            </a:r>
            <a:r>
              <a:rPr lang="en-US" dirty="0"/>
              <a:t>and the </a:t>
            </a:r>
            <a:r>
              <a:rPr lang="en-US" b="1" dirty="0">
                <a:solidFill>
                  <a:schemeClr val="accent1"/>
                </a:solidFill>
              </a:rPr>
              <a:t>efficient execution of inference</a:t>
            </a:r>
            <a:r>
              <a:rPr lang="en-US" dirty="0"/>
              <a:t>.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Logic programming has been used in various AI applications, including </a:t>
            </a:r>
            <a:r>
              <a:rPr lang="en-US" b="1" dirty="0">
                <a:solidFill>
                  <a:schemeClr val="accent1"/>
                </a:solidFill>
              </a:rPr>
              <a:t>natural language processing, knowledge representation, reasoning, planning, and machine learning.</a:t>
            </a:r>
          </a:p>
          <a:p>
            <a:pPr marL="285750" indent="-285750" algn="just">
              <a:buFont typeface="Arial" panose="020B0604020202020204" pitchFamily="34" charset="0"/>
              <a:buChar char="•"/>
            </a:pPr>
            <a:endParaRPr lang="en-US" b="1" dirty="0">
              <a:solidFill>
                <a:schemeClr val="accent1"/>
              </a:solidFill>
            </a:endParaRPr>
          </a:p>
          <a:p>
            <a:pPr marL="285750" indent="-285750" algn="just">
              <a:buFont typeface="Arial" panose="020B0604020202020204" pitchFamily="34" charset="0"/>
              <a:buChar char="•"/>
            </a:pPr>
            <a:r>
              <a:rPr lang="en-US" dirty="0"/>
              <a:t>Logic programs are </a:t>
            </a:r>
            <a:r>
              <a:rPr lang="en-US" b="1" dirty="0">
                <a:solidFill>
                  <a:schemeClr val="accent1"/>
                </a:solidFill>
              </a:rPr>
              <a:t>declarative</a:t>
            </a:r>
            <a:r>
              <a:rPr lang="en-US" dirty="0"/>
              <a:t>, meaning they specify what is to be done, rather than how it should be done. This makes them </a:t>
            </a:r>
            <a:r>
              <a:rPr lang="en-US" b="1" dirty="0">
                <a:solidFill>
                  <a:schemeClr val="accent1"/>
                </a:solidFill>
              </a:rPr>
              <a:t>easier to understand and maintain than procedural programs.</a:t>
            </a:r>
          </a:p>
          <a:p>
            <a:pPr marL="285750" indent="-285750" algn="just">
              <a:buFont typeface="Arial" panose="020B0604020202020204" pitchFamily="34" charset="0"/>
              <a:buChar char="•"/>
            </a:pPr>
            <a:endParaRPr lang="en-US" b="1" dirty="0">
              <a:solidFill>
                <a:schemeClr val="accent1"/>
              </a:solidFill>
            </a:endParaRPr>
          </a:p>
          <a:p>
            <a:pPr marL="285750" indent="-285750" algn="just">
              <a:buFont typeface="Arial" panose="020B0604020202020204" pitchFamily="34" charset="0"/>
              <a:buChar char="•"/>
            </a:pPr>
            <a:r>
              <a:rPr lang="en-US" b="0" i="0" dirty="0">
                <a:solidFill>
                  <a:srgbClr val="000000"/>
                </a:solidFill>
                <a:effectLst/>
                <a:latin typeface="Apercu Pro"/>
              </a:rPr>
              <a:t>Logic programs can be </a:t>
            </a:r>
            <a:r>
              <a:rPr lang="en-US" b="1" i="0" dirty="0">
                <a:solidFill>
                  <a:schemeClr val="accent1"/>
                </a:solidFill>
                <a:effectLst/>
                <a:latin typeface="Apercu Pro"/>
              </a:rPr>
              <a:t>easily extended and modified</a:t>
            </a:r>
            <a:r>
              <a:rPr lang="en-US" b="0" i="0" dirty="0">
                <a:solidFill>
                  <a:srgbClr val="000000"/>
                </a:solidFill>
                <a:effectLst/>
                <a:latin typeface="Apercu Pro"/>
              </a:rPr>
              <a:t>.</a:t>
            </a:r>
          </a:p>
          <a:p>
            <a:pPr marL="285750" indent="-285750" algn="just">
              <a:buFont typeface="Arial" panose="020B0604020202020204" pitchFamily="34" charset="0"/>
              <a:buChar char="•"/>
            </a:pPr>
            <a:endParaRPr lang="en-US" dirty="0">
              <a:solidFill>
                <a:srgbClr val="000000"/>
              </a:solidFill>
              <a:latin typeface="Apercu Pro"/>
            </a:endParaRPr>
          </a:p>
          <a:p>
            <a:pPr marL="285750" indent="-285750" algn="just">
              <a:buFont typeface="Arial" panose="020B0604020202020204" pitchFamily="34" charset="0"/>
              <a:buChar char="•"/>
            </a:pPr>
            <a:r>
              <a:rPr lang="en-US" dirty="0">
                <a:solidFill>
                  <a:srgbClr val="000000"/>
                </a:solidFill>
                <a:latin typeface="Apercu Pro"/>
              </a:rPr>
              <a:t>Logic programming is well suited for </a:t>
            </a:r>
            <a:r>
              <a:rPr lang="en-US" b="1" dirty="0">
                <a:solidFill>
                  <a:schemeClr val="accent1"/>
                </a:solidFill>
                <a:latin typeface="Apercu Pro"/>
              </a:rPr>
              <a:t>distributed systems</a:t>
            </a:r>
            <a:r>
              <a:rPr lang="en-US" dirty="0">
                <a:solidFill>
                  <a:srgbClr val="000000"/>
                </a:solidFill>
                <a:latin typeface="Apercu Pro"/>
              </a:rPr>
              <a:t>, such as the World Wide Web.</a:t>
            </a:r>
          </a:p>
          <a:p>
            <a:endParaRPr lang="en-US" b="1" dirty="0">
              <a:solidFill>
                <a:schemeClr val="accent1"/>
              </a:solidFill>
            </a:endParaRPr>
          </a:p>
          <a:p>
            <a:endParaRPr lang="en-US" b="1" dirty="0">
              <a:solidFill>
                <a:schemeClr val="accent1"/>
              </a:solidFill>
            </a:endParaRPr>
          </a:p>
        </p:txBody>
      </p:sp>
    </p:spTree>
    <p:extLst>
      <p:ext uri="{BB962C8B-B14F-4D97-AF65-F5344CB8AC3E}">
        <p14:creationId xmlns:p14="http://schemas.microsoft.com/office/powerpoint/2010/main" val="39892073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E56C55-C50E-9C91-7207-5DA711141D1F}"/>
              </a:ext>
            </a:extLst>
          </p:cNvPr>
          <p:cNvSpPr txBox="1"/>
          <p:nvPr/>
        </p:nvSpPr>
        <p:spPr>
          <a:xfrm>
            <a:off x="159327" y="805934"/>
            <a:ext cx="11513127" cy="4524315"/>
          </a:xfrm>
          <a:prstGeom prst="rect">
            <a:avLst/>
          </a:prstGeom>
          <a:noFill/>
        </p:spPr>
        <p:txBody>
          <a:bodyPr wrap="square">
            <a:spAutoFit/>
          </a:bodyPr>
          <a:lstStyle/>
          <a:p>
            <a:r>
              <a:rPr lang="en-US" b="1" dirty="0">
                <a:solidFill>
                  <a:schemeClr val="accent1"/>
                </a:solidFill>
              </a:rPr>
              <a:t>Challenges associated with logic programming</a:t>
            </a:r>
          </a:p>
          <a:p>
            <a:endParaRPr lang="en-US" b="1" dirty="0">
              <a:solidFill>
                <a:schemeClr val="accent1"/>
              </a:solidFill>
            </a:endParaRPr>
          </a:p>
          <a:p>
            <a:pPr marL="285750" indent="-285750" algn="just">
              <a:buFont typeface="Arial" panose="020B0604020202020204" pitchFamily="34" charset="0"/>
              <a:buChar char="•"/>
            </a:pPr>
            <a:r>
              <a:rPr lang="en-US" dirty="0"/>
              <a:t>It is very difficult to scale because the number of rules that need to be considered grows exponentially as the size of the problem increases. This can make it very difficult to solve large problems with logic programming.</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difficult to deal with uncertain information. This is because the rules that are used to infer new information are based on a set of assumptions that may not be true in all cases. This can lead to incorrect results if the assumptions are not valid.</a:t>
            </a:r>
          </a:p>
          <a:p>
            <a:endParaRPr lang="en-US" dirty="0"/>
          </a:p>
          <a:p>
            <a:endParaRPr lang="en-US" dirty="0"/>
          </a:p>
          <a:p>
            <a:r>
              <a:rPr lang="en-US" b="1" dirty="0">
                <a:solidFill>
                  <a:schemeClr val="accent1"/>
                </a:solidFill>
              </a:rPr>
              <a:t>Most popular applications of logic programming</a:t>
            </a:r>
          </a:p>
          <a:p>
            <a:endParaRPr lang="en-US" b="1" dirty="0">
              <a:solidFill>
                <a:schemeClr val="accent1"/>
              </a:solidFill>
            </a:endParaRPr>
          </a:p>
          <a:p>
            <a:pPr marL="285750" indent="-285750" algn="just">
              <a:buFont typeface="Arial" panose="020B0604020202020204" pitchFamily="34" charset="0"/>
              <a:buChar char="•"/>
            </a:pPr>
            <a:r>
              <a:rPr lang="en-US" b="0" i="0" dirty="0">
                <a:solidFill>
                  <a:srgbClr val="000000"/>
                </a:solidFill>
                <a:effectLst/>
                <a:latin typeface="Apercu Pro"/>
              </a:rPr>
              <a:t>Logic programming is a type of programming that is based on formal logic. </a:t>
            </a:r>
          </a:p>
          <a:p>
            <a:pPr marL="285750" indent="-285750" algn="just">
              <a:buFont typeface="Arial" panose="020B0604020202020204" pitchFamily="34" charset="0"/>
              <a:buChar char="•"/>
            </a:pPr>
            <a:endParaRPr lang="en-US" dirty="0">
              <a:solidFill>
                <a:srgbClr val="000000"/>
              </a:solidFill>
              <a:latin typeface="Apercu Pro"/>
            </a:endParaRPr>
          </a:p>
          <a:p>
            <a:pPr marL="285750" indent="-285750" algn="just">
              <a:buFont typeface="Arial" panose="020B0604020202020204" pitchFamily="34" charset="0"/>
              <a:buChar char="•"/>
            </a:pPr>
            <a:r>
              <a:rPr lang="en-US" b="0" i="0" dirty="0">
                <a:solidFill>
                  <a:srgbClr val="000000"/>
                </a:solidFill>
                <a:effectLst/>
                <a:latin typeface="Apercu Pro"/>
              </a:rPr>
              <a:t>In AI, logic programming is used for knowledge representation and reasoning. Logic programming can be used for planning, natural language processing, and other tasks.</a:t>
            </a:r>
            <a:endParaRPr lang="en-US" b="1" dirty="0">
              <a:solidFill>
                <a:schemeClr val="accent1"/>
              </a:solidFill>
            </a:endParaRPr>
          </a:p>
        </p:txBody>
      </p:sp>
    </p:spTree>
    <p:extLst>
      <p:ext uri="{BB962C8B-B14F-4D97-AF65-F5344CB8AC3E}">
        <p14:creationId xmlns:p14="http://schemas.microsoft.com/office/powerpoint/2010/main" val="12744802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B1C6C5-5B25-1344-889D-5D175A250674}"/>
              </a:ext>
            </a:extLst>
          </p:cNvPr>
          <p:cNvSpPr txBox="1"/>
          <p:nvPr/>
        </p:nvSpPr>
        <p:spPr>
          <a:xfrm>
            <a:off x="387927" y="494299"/>
            <a:ext cx="6096000" cy="369332"/>
          </a:xfrm>
          <a:prstGeom prst="rect">
            <a:avLst/>
          </a:prstGeom>
          <a:noFill/>
        </p:spPr>
        <p:txBody>
          <a:bodyPr wrap="square">
            <a:spAutoFit/>
          </a:bodyPr>
          <a:lstStyle/>
          <a:p>
            <a:r>
              <a:rPr lang="en-US" b="1" dirty="0">
                <a:solidFill>
                  <a:schemeClr val="accent1"/>
                </a:solidFill>
              </a:rPr>
              <a:t>Propositional logic in Artificial intelligence</a:t>
            </a:r>
          </a:p>
        </p:txBody>
      </p:sp>
      <p:sp>
        <p:nvSpPr>
          <p:cNvPr id="5" name="TextBox 4">
            <a:extLst>
              <a:ext uri="{FF2B5EF4-FFF2-40B4-BE49-F238E27FC236}">
                <a16:creationId xmlns:a16="http://schemas.microsoft.com/office/drawing/2014/main" id="{A4A14D28-469D-9A9D-96BF-7D110F8C26CD}"/>
              </a:ext>
            </a:extLst>
          </p:cNvPr>
          <p:cNvSpPr txBox="1"/>
          <p:nvPr/>
        </p:nvSpPr>
        <p:spPr>
          <a:xfrm>
            <a:off x="387927" y="1304881"/>
            <a:ext cx="11416146" cy="1200329"/>
          </a:xfrm>
          <a:prstGeom prst="rect">
            <a:avLst/>
          </a:prstGeom>
          <a:noFill/>
        </p:spPr>
        <p:txBody>
          <a:bodyPr wrap="square">
            <a:spAutoFit/>
          </a:bodyPr>
          <a:lstStyle/>
          <a:p>
            <a:pPr marL="285750" indent="-285750">
              <a:buFont typeface="Arial" panose="020B0604020202020204" pitchFamily="34" charset="0"/>
              <a:buChar char="•"/>
            </a:pPr>
            <a:r>
              <a:rPr lang="en-US" dirty="0"/>
              <a:t>Propositional logic (PL) is the simplest form of logic where all the statements are made by propositions. A proposition is a declarative statement that is either true or false.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is a technique of knowledge representation in logical and mathematical form.</a:t>
            </a:r>
          </a:p>
        </p:txBody>
      </p:sp>
      <p:sp>
        <p:nvSpPr>
          <p:cNvPr id="7" name="TextBox 6">
            <a:extLst>
              <a:ext uri="{FF2B5EF4-FFF2-40B4-BE49-F238E27FC236}">
                <a16:creationId xmlns:a16="http://schemas.microsoft.com/office/drawing/2014/main" id="{2C1519AD-7605-057B-5FED-B56813EDA3AB}"/>
              </a:ext>
            </a:extLst>
          </p:cNvPr>
          <p:cNvSpPr txBox="1"/>
          <p:nvPr/>
        </p:nvSpPr>
        <p:spPr>
          <a:xfrm>
            <a:off x="2715492" y="2768382"/>
            <a:ext cx="6096000" cy="2784737"/>
          </a:xfrm>
          <a:prstGeom prst="rect">
            <a:avLst/>
          </a:prstGeom>
          <a:noFill/>
        </p:spPr>
        <p:txBody>
          <a:bodyPr wrap="square">
            <a:spAutoFit/>
          </a:bodyPr>
          <a:lstStyle/>
          <a:p>
            <a:pPr algn="just">
              <a:lnSpc>
                <a:spcPct val="200000"/>
              </a:lnSpc>
            </a:pPr>
            <a:r>
              <a:rPr lang="en-US" b="1" i="0" dirty="0">
                <a:solidFill>
                  <a:schemeClr val="accent1"/>
                </a:solidFill>
                <a:effectLst/>
                <a:latin typeface="erdana"/>
              </a:rPr>
              <a:t>Example:</a:t>
            </a:r>
          </a:p>
          <a:p>
            <a:pPr algn="just">
              <a:lnSpc>
                <a:spcPct val="200000"/>
              </a:lnSpc>
              <a:buFont typeface="+mj-lt"/>
              <a:buAutoNum type="arabicPeriod"/>
            </a:pPr>
            <a:r>
              <a:rPr lang="en-US" b="0" i="0" dirty="0">
                <a:solidFill>
                  <a:srgbClr val="000000"/>
                </a:solidFill>
                <a:effectLst/>
                <a:latin typeface="inter-regular"/>
              </a:rPr>
              <a:t>a) It is Sunday.  </a:t>
            </a:r>
          </a:p>
          <a:p>
            <a:pPr algn="just">
              <a:lnSpc>
                <a:spcPct val="200000"/>
              </a:lnSpc>
              <a:buFont typeface="+mj-lt"/>
              <a:buAutoNum type="arabicPeriod"/>
            </a:pPr>
            <a:r>
              <a:rPr lang="en-US" b="0" i="0" dirty="0">
                <a:solidFill>
                  <a:srgbClr val="000000"/>
                </a:solidFill>
                <a:effectLst/>
                <a:latin typeface="inter-regular"/>
              </a:rPr>
              <a:t>b) The Sun rises from the West (False proposition)  </a:t>
            </a:r>
          </a:p>
          <a:p>
            <a:pPr algn="just">
              <a:lnSpc>
                <a:spcPct val="200000"/>
              </a:lnSpc>
              <a:buFont typeface="+mj-lt"/>
              <a:buAutoNum type="arabicPeriod"/>
            </a:pPr>
            <a:r>
              <a:rPr lang="en-US" b="0" i="0" dirty="0">
                <a:solidFill>
                  <a:srgbClr val="000000"/>
                </a:solidFill>
                <a:effectLst/>
                <a:latin typeface="inter-regular"/>
              </a:rPr>
              <a:t>c) </a:t>
            </a:r>
            <a:r>
              <a:rPr lang="en-US" b="0" i="0" dirty="0">
                <a:solidFill>
                  <a:srgbClr val="C00000"/>
                </a:solidFill>
                <a:effectLst/>
                <a:latin typeface="inter-regular"/>
              </a:rPr>
              <a:t>3</a:t>
            </a:r>
            <a:r>
              <a:rPr lang="en-US" b="0" i="0" dirty="0">
                <a:solidFill>
                  <a:srgbClr val="000000"/>
                </a:solidFill>
                <a:effectLst/>
                <a:latin typeface="inter-regular"/>
              </a:rPr>
              <a:t>+</a:t>
            </a:r>
            <a:r>
              <a:rPr lang="en-US" b="0" i="0" dirty="0">
                <a:solidFill>
                  <a:srgbClr val="C00000"/>
                </a:solidFill>
                <a:effectLst/>
                <a:latin typeface="inter-regular"/>
              </a:rPr>
              <a:t>3</a:t>
            </a:r>
            <a:r>
              <a:rPr lang="en-US" b="0" i="0" dirty="0">
                <a:solidFill>
                  <a:srgbClr val="000000"/>
                </a:solidFill>
                <a:effectLst/>
                <a:latin typeface="inter-regular"/>
              </a:rPr>
              <a:t>= </a:t>
            </a:r>
            <a:r>
              <a:rPr lang="en-US" b="0" i="0" dirty="0">
                <a:solidFill>
                  <a:srgbClr val="C00000"/>
                </a:solidFill>
                <a:effectLst/>
                <a:latin typeface="inter-regular"/>
              </a:rPr>
              <a:t>7</a:t>
            </a:r>
            <a:r>
              <a:rPr lang="en-US" b="0" i="0" dirty="0">
                <a:solidFill>
                  <a:srgbClr val="000000"/>
                </a:solidFill>
                <a:effectLst/>
                <a:latin typeface="inter-regular"/>
              </a:rPr>
              <a:t>(False proposition)  </a:t>
            </a:r>
          </a:p>
          <a:p>
            <a:pPr algn="just">
              <a:lnSpc>
                <a:spcPct val="200000"/>
              </a:lnSpc>
              <a:buFont typeface="+mj-lt"/>
              <a:buAutoNum type="arabicPeriod"/>
            </a:pPr>
            <a:r>
              <a:rPr lang="en-US" b="0" i="0" dirty="0">
                <a:solidFill>
                  <a:srgbClr val="000000"/>
                </a:solidFill>
                <a:effectLst/>
                <a:latin typeface="inter-regular"/>
              </a:rPr>
              <a:t>d) </a:t>
            </a:r>
            <a:r>
              <a:rPr lang="en-US" b="0" i="0" dirty="0">
                <a:solidFill>
                  <a:srgbClr val="C00000"/>
                </a:solidFill>
                <a:effectLst/>
                <a:latin typeface="inter-regular"/>
              </a:rPr>
              <a:t>5</a:t>
            </a:r>
            <a:r>
              <a:rPr lang="en-US" b="0" i="0" dirty="0">
                <a:solidFill>
                  <a:srgbClr val="000000"/>
                </a:solidFill>
                <a:effectLst/>
                <a:latin typeface="inter-regular"/>
              </a:rPr>
              <a:t> is a prime number. </a:t>
            </a:r>
          </a:p>
        </p:txBody>
      </p:sp>
    </p:spTree>
    <p:extLst>
      <p:ext uri="{BB962C8B-B14F-4D97-AF65-F5344CB8AC3E}">
        <p14:creationId xmlns:p14="http://schemas.microsoft.com/office/powerpoint/2010/main" val="21089123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7C271F-F070-21F1-9411-013C5D080939}"/>
              </a:ext>
            </a:extLst>
          </p:cNvPr>
          <p:cNvSpPr txBox="1"/>
          <p:nvPr/>
        </p:nvSpPr>
        <p:spPr>
          <a:xfrm>
            <a:off x="221672" y="474391"/>
            <a:ext cx="11416145" cy="5866350"/>
          </a:xfrm>
          <a:prstGeom prst="rect">
            <a:avLst/>
          </a:prstGeom>
          <a:noFill/>
        </p:spPr>
        <p:txBody>
          <a:bodyPr wrap="square">
            <a:spAutoFit/>
          </a:bodyPr>
          <a:lstStyle/>
          <a:p>
            <a:pPr>
              <a:lnSpc>
                <a:spcPct val="150000"/>
              </a:lnSpc>
            </a:pPr>
            <a:r>
              <a:rPr lang="en-US" b="1" dirty="0">
                <a:solidFill>
                  <a:schemeClr val="accent1"/>
                </a:solidFill>
              </a:rPr>
              <a:t>Basic facts about propositional logic</a:t>
            </a:r>
          </a:p>
          <a:p>
            <a:pPr marL="285750" indent="-285750">
              <a:lnSpc>
                <a:spcPct val="150000"/>
              </a:lnSpc>
              <a:buFont typeface="Arial" panose="020B0604020202020204" pitchFamily="34" charset="0"/>
              <a:buChar char="•"/>
            </a:pPr>
            <a:r>
              <a:rPr lang="en-US" dirty="0"/>
              <a:t>Propositional logic is also called Boolean logic </a:t>
            </a:r>
            <a:r>
              <a:rPr lang="en-US" b="1" dirty="0">
                <a:solidFill>
                  <a:schemeClr val="accent1"/>
                </a:solidFill>
              </a:rPr>
              <a:t>as it works on 0 and 1.</a:t>
            </a:r>
          </a:p>
          <a:p>
            <a:pPr marL="285750" indent="-285750">
              <a:lnSpc>
                <a:spcPct val="150000"/>
              </a:lnSpc>
              <a:buFont typeface="Arial" panose="020B0604020202020204" pitchFamily="34" charset="0"/>
              <a:buChar char="•"/>
            </a:pPr>
            <a:r>
              <a:rPr lang="en-US" dirty="0"/>
              <a:t>In propositional logic, we </a:t>
            </a:r>
            <a:r>
              <a:rPr lang="en-US" b="1" dirty="0">
                <a:solidFill>
                  <a:schemeClr val="accent1"/>
                </a:solidFill>
              </a:rPr>
              <a:t>use symbolic variables to represent the logic</a:t>
            </a:r>
            <a:r>
              <a:rPr lang="en-US" dirty="0"/>
              <a:t>, and we can use any symbol to represent a proposition, such as A, B, C, P, Q, R, etc.</a:t>
            </a:r>
          </a:p>
          <a:p>
            <a:pPr marL="285750" indent="-285750">
              <a:lnSpc>
                <a:spcPct val="150000"/>
              </a:lnSpc>
              <a:buFont typeface="Arial" panose="020B0604020202020204" pitchFamily="34" charset="0"/>
              <a:buChar char="•"/>
            </a:pPr>
            <a:r>
              <a:rPr lang="en-US" dirty="0"/>
              <a:t>Propositions can be </a:t>
            </a:r>
            <a:r>
              <a:rPr lang="en-US" b="1" dirty="0">
                <a:solidFill>
                  <a:schemeClr val="accent1"/>
                </a:solidFill>
              </a:rPr>
              <a:t>either true or false, but they cannot be both.</a:t>
            </a:r>
          </a:p>
          <a:p>
            <a:pPr marL="285750" indent="-285750">
              <a:lnSpc>
                <a:spcPct val="150000"/>
              </a:lnSpc>
              <a:buFont typeface="Arial" panose="020B0604020202020204" pitchFamily="34" charset="0"/>
              <a:buChar char="•"/>
            </a:pPr>
            <a:r>
              <a:rPr lang="en-US" dirty="0"/>
              <a:t>Propositional logic consists of an object, relations or functions, and logical connectives.</a:t>
            </a:r>
          </a:p>
          <a:p>
            <a:pPr marL="285750" indent="-285750">
              <a:lnSpc>
                <a:spcPct val="150000"/>
              </a:lnSpc>
              <a:buFont typeface="Arial" panose="020B0604020202020204" pitchFamily="34" charset="0"/>
              <a:buChar char="•"/>
            </a:pPr>
            <a:r>
              <a:rPr lang="en-US" dirty="0"/>
              <a:t>These connectives are also called logical operators.</a:t>
            </a:r>
          </a:p>
          <a:p>
            <a:pPr marL="285750" indent="-285750">
              <a:lnSpc>
                <a:spcPct val="150000"/>
              </a:lnSpc>
              <a:buFont typeface="Arial" panose="020B0604020202020204" pitchFamily="34" charset="0"/>
              <a:buChar char="•"/>
            </a:pPr>
            <a:r>
              <a:rPr lang="en-US" dirty="0"/>
              <a:t>The </a:t>
            </a:r>
            <a:r>
              <a:rPr lang="en-US" b="1" dirty="0">
                <a:solidFill>
                  <a:schemeClr val="accent1"/>
                </a:solidFill>
              </a:rPr>
              <a:t>propositions and connectives are the basic elements of propositional logic.</a:t>
            </a:r>
          </a:p>
          <a:p>
            <a:pPr marL="285750" indent="-285750">
              <a:lnSpc>
                <a:spcPct val="150000"/>
              </a:lnSpc>
              <a:buFont typeface="Arial" panose="020B0604020202020204" pitchFamily="34" charset="0"/>
              <a:buChar char="•"/>
            </a:pPr>
            <a:r>
              <a:rPr lang="en-US" b="1" dirty="0">
                <a:solidFill>
                  <a:schemeClr val="accent1"/>
                </a:solidFill>
              </a:rPr>
              <a:t>Connectives</a:t>
            </a:r>
            <a:r>
              <a:rPr lang="en-US" dirty="0"/>
              <a:t> can be said as a </a:t>
            </a:r>
            <a:r>
              <a:rPr lang="en-US" b="1" dirty="0">
                <a:solidFill>
                  <a:schemeClr val="accent1"/>
                </a:solidFill>
              </a:rPr>
              <a:t>logical operator </a:t>
            </a:r>
            <a:r>
              <a:rPr lang="en-US" dirty="0"/>
              <a:t>which connects two sentences.</a:t>
            </a:r>
          </a:p>
          <a:p>
            <a:pPr marL="285750" indent="-285750">
              <a:lnSpc>
                <a:spcPct val="150000"/>
              </a:lnSpc>
              <a:buFont typeface="Arial" panose="020B0604020202020204" pitchFamily="34" charset="0"/>
              <a:buChar char="•"/>
            </a:pPr>
            <a:r>
              <a:rPr lang="en-US" dirty="0"/>
              <a:t>A </a:t>
            </a:r>
            <a:r>
              <a:rPr lang="en-US" b="1" dirty="0">
                <a:solidFill>
                  <a:schemeClr val="accent1"/>
                </a:solidFill>
              </a:rPr>
              <a:t>proposition formula </a:t>
            </a:r>
            <a:r>
              <a:rPr lang="en-US" dirty="0"/>
              <a:t>that is </a:t>
            </a:r>
            <a:r>
              <a:rPr lang="en-US" b="1" dirty="0">
                <a:solidFill>
                  <a:schemeClr val="accent1"/>
                </a:solidFill>
              </a:rPr>
              <a:t>always true </a:t>
            </a:r>
            <a:r>
              <a:rPr lang="en-US" dirty="0"/>
              <a:t>is called </a:t>
            </a:r>
            <a:r>
              <a:rPr lang="en-US" b="1" dirty="0">
                <a:solidFill>
                  <a:schemeClr val="accent1"/>
                </a:solidFill>
              </a:rPr>
              <a:t>tautology</a:t>
            </a:r>
            <a:r>
              <a:rPr lang="en-US" dirty="0"/>
              <a:t>, and it is also called a valid sentence.</a:t>
            </a:r>
          </a:p>
          <a:p>
            <a:pPr marL="285750" indent="-285750">
              <a:lnSpc>
                <a:spcPct val="150000"/>
              </a:lnSpc>
              <a:buFont typeface="Arial" panose="020B0604020202020204" pitchFamily="34" charset="0"/>
              <a:buChar char="•"/>
            </a:pPr>
            <a:r>
              <a:rPr lang="en-US" dirty="0"/>
              <a:t>A proposition formula that is </a:t>
            </a:r>
            <a:r>
              <a:rPr lang="en-US" b="1" dirty="0">
                <a:solidFill>
                  <a:schemeClr val="accent1"/>
                </a:solidFill>
              </a:rPr>
              <a:t>always false </a:t>
            </a:r>
            <a:r>
              <a:rPr lang="en-US" dirty="0"/>
              <a:t>is called </a:t>
            </a:r>
            <a:r>
              <a:rPr lang="en-US" b="1" dirty="0">
                <a:solidFill>
                  <a:schemeClr val="accent1"/>
                </a:solidFill>
              </a:rPr>
              <a:t>Contradiction.</a:t>
            </a:r>
          </a:p>
          <a:p>
            <a:pPr marL="285750" indent="-285750">
              <a:lnSpc>
                <a:spcPct val="150000"/>
              </a:lnSpc>
              <a:buFont typeface="Arial" panose="020B0604020202020204" pitchFamily="34" charset="0"/>
              <a:buChar char="•"/>
            </a:pPr>
            <a:r>
              <a:rPr lang="en-US" dirty="0"/>
              <a:t>A proposition formula that has both true and false values is called a </a:t>
            </a:r>
            <a:r>
              <a:rPr lang="en-US" b="1" dirty="0">
                <a:solidFill>
                  <a:schemeClr val="accent1"/>
                </a:solidFill>
              </a:rPr>
              <a:t>Contingency.</a:t>
            </a:r>
          </a:p>
          <a:p>
            <a:pPr marL="285750" indent="-285750">
              <a:lnSpc>
                <a:spcPct val="150000"/>
              </a:lnSpc>
              <a:buFont typeface="Arial" panose="020B0604020202020204" pitchFamily="34" charset="0"/>
              <a:buChar char="•"/>
            </a:pPr>
            <a:r>
              <a:rPr lang="en-US" dirty="0"/>
              <a:t>Statements that are questions, commands, or opinions are not propositions such as "Where is Rohini", "How are you", and "What is your name", are not propositions.</a:t>
            </a:r>
          </a:p>
        </p:txBody>
      </p:sp>
    </p:spTree>
    <p:extLst>
      <p:ext uri="{BB962C8B-B14F-4D97-AF65-F5344CB8AC3E}">
        <p14:creationId xmlns:p14="http://schemas.microsoft.com/office/powerpoint/2010/main" val="328029324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4D3024-4E22-6611-4F39-1C648557D72A}"/>
              </a:ext>
            </a:extLst>
          </p:cNvPr>
          <p:cNvSpPr txBox="1"/>
          <p:nvPr/>
        </p:nvSpPr>
        <p:spPr>
          <a:xfrm>
            <a:off x="360219" y="390297"/>
            <a:ext cx="6096000" cy="369332"/>
          </a:xfrm>
          <a:prstGeom prst="rect">
            <a:avLst/>
          </a:prstGeom>
          <a:noFill/>
        </p:spPr>
        <p:txBody>
          <a:bodyPr wrap="square">
            <a:spAutoFit/>
          </a:bodyPr>
          <a:lstStyle/>
          <a:p>
            <a:r>
              <a:rPr lang="en-US" b="1" dirty="0">
                <a:solidFill>
                  <a:schemeClr val="accent1"/>
                </a:solidFill>
              </a:rPr>
              <a:t>Syntax of propositional logic</a:t>
            </a:r>
          </a:p>
        </p:txBody>
      </p:sp>
      <p:sp>
        <p:nvSpPr>
          <p:cNvPr id="5" name="TextBox 4">
            <a:extLst>
              <a:ext uri="{FF2B5EF4-FFF2-40B4-BE49-F238E27FC236}">
                <a16:creationId xmlns:a16="http://schemas.microsoft.com/office/drawing/2014/main" id="{256013DD-0931-6E0F-B80B-FD7ECD813065}"/>
              </a:ext>
            </a:extLst>
          </p:cNvPr>
          <p:cNvSpPr txBox="1"/>
          <p:nvPr/>
        </p:nvSpPr>
        <p:spPr>
          <a:xfrm>
            <a:off x="595746" y="1180053"/>
            <a:ext cx="6096000" cy="88036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b="1" dirty="0">
                <a:solidFill>
                  <a:schemeClr val="accent1"/>
                </a:solidFill>
              </a:rPr>
              <a:t>Atomic Propositions</a:t>
            </a:r>
          </a:p>
          <a:p>
            <a:pPr marL="285750" indent="-285750">
              <a:lnSpc>
                <a:spcPct val="150000"/>
              </a:lnSpc>
              <a:buFont typeface="Arial" panose="020B0604020202020204" pitchFamily="34" charset="0"/>
              <a:buChar char="•"/>
            </a:pPr>
            <a:r>
              <a:rPr lang="en-US" b="1" dirty="0">
                <a:solidFill>
                  <a:schemeClr val="accent1"/>
                </a:solidFill>
              </a:rPr>
              <a:t>Compound propositions</a:t>
            </a:r>
          </a:p>
        </p:txBody>
      </p:sp>
      <p:sp>
        <p:nvSpPr>
          <p:cNvPr id="7" name="TextBox 6">
            <a:extLst>
              <a:ext uri="{FF2B5EF4-FFF2-40B4-BE49-F238E27FC236}">
                <a16:creationId xmlns:a16="http://schemas.microsoft.com/office/drawing/2014/main" id="{D750945B-AE2C-BB29-5975-F104ACB4D456}"/>
              </a:ext>
            </a:extLst>
          </p:cNvPr>
          <p:cNvSpPr txBox="1"/>
          <p:nvPr/>
        </p:nvSpPr>
        <p:spPr>
          <a:xfrm>
            <a:off x="595745" y="2648866"/>
            <a:ext cx="11416145" cy="2308324"/>
          </a:xfrm>
          <a:prstGeom prst="rect">
            <a:avLst/>
          </a:prstGeom>
          <a:noFill/>
        </p:spPr>
        <p:txBody>
          <a:bodyPr wrap="square">
            <a:spAutoFit/>
          </a:bodyPr>
          <a:lstStyle/>
          <a:p>
            <a:r>
              <a:rPr lang="en-US" b="1" dirty="0"/>
              <a:t>Atomic Proposition: </a:t>
            </a:r>
            <a:r>
              <a:rPr lang="en-US" dirty="0"/>
              <a:t>Atomic propositions are simple propositions. It consists of a single proposition symbol. These are the sentences which must be either true or false.</a:t>
            </a:r>
          </a:p>
          <a:p>
            <a:endParaRPr lang="en-US" dirty="0"/>
          </a:p>
          <a:p>
            <a:r>
              <a:rPr lang="en-US" b="1" dirty="0"/>
              <a:t>Example:</a:t>
            </a:r>
          </a:p>
          <a:p>
            <a:endParaRPr lang="en-US" dirty="0"/>
          </a:p>
          <a:p>
            <a:pPr marL="342900" indent="-342900">
              <a:buAutoNum type="alphaLcParenR"/>
            </a:pPr>
            <a:r>
              <a:rPr lang="en-US" dirty="0"/>
              <a:t>2+2 is 4, it is an atomic proposition as it is a true fact.  </a:t>
            </a:r>
          </a:p>
          <a:p>
            <a:endParaRPr lang="en-US" dirty="0"/>
          </a:p>
          <a:p>
            <a:r>
              <a:rPr lang="en-US" dirty="0"/>
              <a:t>b) "The Sun is cold" is also a proposition as it is a false fact. </a:t>
            </a:r>
          </a:p>
        </p:txBody>
      </p:sp>
    </p:spTree>
    <p:extLst>
      <p:ext uri="{BB962C8B-B14F-4D97-AF65-F5344CB8AC3E}">
        <p14:creationId xmlns:p14="http://schemas.microsoft.com/office/powerpoint/2010/main" val="32133031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65F6D8-A2A4-4770-6450-6A975A909859}"/>
              </a:ext>
            </a:extLst>
          </p:cNvPr>
          <p:cNvSpPr txBox="1"/>
          <p:nvPr/>
        </p:nvSpPr>
        <p:spPr>
          <a:xfrm>
            <a:off x="207817" y="321255"/>
            <a:ext cx="11319164" cy="2031325"/>
          </a:xfrm>
          <a:prstGeom prst="rect">
            <a:avLst/>
          </a:prstGeom>
          <a:noFill/>
        </p:spPr>
        <p:txBody>
          <a:bodyPr wrap="square">
            <a:spAutoFit/>
          </a:bodyPr>
          <a:lstStyle/>
          <a:p>
            <a:pPr algn="just">
              <a:buFont typeface="Arial" panose="020B0604020202020204" pitchFamily="34" charset="0"/>
              <a:buChar char="•"/>
            </a:pPr>
            <a:r>
              <a:rPr lang="en-US" b="1" i="0" dirty="0">
                <a:solidFill>
                  <a:srgbClr val="000000"/>
                </a:solidFill>
                <a:effectLst/>
                <a:latin typeface="inter-bold"/>
              </a:rPr>
              <a:t>Compound proposition:</a:t>
            </a:r>
            <a:r>
              <a:rPr lang="en-US" b="0" i="0" dirty="0">
                <a:solidFill>
                  <a:srgbClr val="000000"/>
                </a:solidFill>
                <a:effectLst/>
                <a:latin typeface="inter-regular"/>
              </a:rPr>
              <a:t> Compound propositions are constructed by combining simpler or atomic propositions, using parenthesis and logical connectives.</a:t>
            </a:r>
          </a:p>
          <a:p>
            <a:pPr algn="just"/>
            <a:endParaRPr lang="en-US" b="0" i="0" dirty="0">
              <a:solidFill>
                <a:srgbClr val="000000"/>
              </a:solidFill>
              <a:effectLst/>
              <a:latin typeface="inter-regular"/>
            </a:endParaRPr>
          </a:p>
          <a:p>
            <a:pPr algn="just"/>
            <a:r>
              <a:rPr lang="en-US" b="1" i="0" dirty="0">
                <a:solidFill>
                  <a:srgbClr val="333333"/>
                </a:solidFill>
                <a:effectLst/>
                <a:latin typeface="inter-bold"/>
              </a:rPr>
              <a:t>Example:</a:t>
            </a:r>
            <a:endParaRPr lang="en-US" b="0" i="0" dirty="0">
              <a:solidFill>
                <a:srgbClr val="333333"/>
              </a:solidFill>
              <a:effectLst/>
              <a:latin typeface="inter-regular"/>
            </a:endParaRPr>
          </a:p>
          <a:p>
            <a:pPr algn="just">
              <a:buFont typeface="+mj-lt"/>
              <a:buAutoNum type="arabicPeriod"/>
            </a:pPr>
            <a:r>
              <a:rPr lang="en-US" b="0" i="0" dirty="0">
                <a:solidFill>
                  <a:srgbClr val="000000"/>
                </a:solidFill>
                <a:effectLst/>
                <a:latin typeface="inter-regular"/>
              </a:rPr>
              <a:t>a) </a:t>
            </a:r>
            <a:r>
              <a:rPr lang="en-US" b="0" i="0" dirty="0">
                <a:solidFill>
                  <a:srgbClr val="0000FF"/>
                </a:solidFill>
                <a:effectLst/>
                <a:latin typeface="inter-regular"/>
              </a:rPr>
              <a:t>"It is raining today, and the street is wet."</a:t>
            </a:r>
            <a:r>
              <a:rPr lang="en-US" b="0" i="0" dirty="0">
                <a:solidFill>
                  <a:srgbClr val="000000"/>
                </a:solidFill>
                <a:effectLst/>
                <a:latin typeface="inter-regular"/>
              </a:rPr>
              <a:t>  </a:t>
            </a:r>
          </a:p>
          <a:p>
            <a:pPr algn="just"/>
            <a:endParaRPr lang="en-US" b="0" i="0" dirty="0">
              <a:solidFill>
                <a:srgbClr val="000000"/>
              </a:solidFill>
              <a:effectLst/>
              <a:latin typeface="inter-regular"/>
            </a:endParaRPr>
          </a:p>
          <a:p>
            <a:pPr algn="just">
              <a:buFont typeface="+mj-lt"/>
              <a:buAutoNum type="arabicPeriod"/>
            </a:pPr>
            <a:r>
              <a:rPr lang="en-US" b="0" i="0" dirty="0">
                <a:solidFill>
                  <a:srgbClr val="000000"/>
                </a:solidFill>
                <a:effectLst/>
                <a:latin typeface="inter-regular"/>
              </a:rPr>
              <a:t>b) </a:t>
            </a:r>
            <a:r>
              <a:rPr lang="en-US" b="0" i="0" dirty="0">
                <a:solidFill>
                  <a:srgbClr val="0000FF"/>
                </a:solidFill>
                <a:effectLst/>
                <a:latin typeface="inter-regular"/>
              </a:rPr>
              <a:t>"Ankit is a doctor, and his clinic is in Mumbai."</a:t>
            </a:r>
            <a:r>
              <a:rPr lang="en-US" b="0" i="0" dirty="0">
                <a:solidFill>
                  <a:srgbClr val="000000"/>
                </a:solidFill>
                <a:effectLst/>
                <a:latin typeface="inter-regular"/>
              </a:rPr>
              <a:t>   </a:t>
            </a:r>
          </a:p>
        </p:txBody>
      </p:sp>
      <p:sp>
        <p:nvSpPr>
          <p:cNvPr id="5" name="TextBox 4">
            <a:extLst>
              <a:ext uri="{FF2B5EF4-FFF2-40B4-BE49-F238E27FC236}">
                <a16:creationId xmlns:a16="http://schemas.microsoft.com/office/drawing/2014/main" id="{419348C1-A69A-6C40-371A-39FA1507FC1A}"/>
              </a:ext>
            </a:extLst>
          </p:cNvPr>
          <p:cNvSpPr txBox="1"/>
          <p:nvPr/>
        </p:nvSpPr>
        <p:spPr>
          <a:xfrm>
            <a:off x="207816" y="2352580"/>
            <a:ext cx="11887201" cy="3970318"/>
          </a:xfrm>
          <a:prstGeom prst="rect">
            <a:avLst/>
          </a:prstGeom>
          <a:noFill/>
        </p:spPr>
        <p:txBody>
          <a:bodyPr wrap="square">
            <a:spAutoFit/>
          </a:bodyPr>
          <a:lstStyle/>
          <a:p>
            <a:pPr algn="just"/>
            <a:r>
              <a:rPr lang="en-US" b="1" i="0" dirty="0">
                <a:solidFill>
                  <a:schemeClr val="accent1"/>
                </a:solidFill>
                <a:effectLst/>
                <a:latin typeface="erdana"/>
              </a:rPr>
              <a:t>Logical Connectives:</a:t>
            </a:r>
          </a:p>
          <a:p>
            <a:pPr algn="just"/>
            <a:r>
              <a:rPr lang="en-US" b="0" i="0" dirty="0">
                <a:solidFill>
                  <a:srgbClr val="333333"/>
                </a:solidFill>
                <a:effectLst/>
                <a:latin typeface="inter-regular"/>
              </a:rPr>
              <a:t>Logical connectives are used to connect two simpler propositions or represent a sentence logically. </a:t>
            </a:r>
          </a:p>
          <a:p>
            <a:pPr algn="just"/>
            <a:endParaRPr lang="en-US" dirty="0">
              <a:solidFill>
                <a:srgbClr val="333333"/>
              </a:solidFill>
              <a:latin typeface="inter-regular"/>
            </a:endParaRPr>
          </a:p>
          <a:p>
            <a:pPr algn="just"/>
            <a:r>
              <a:rPr lang="en-US" b="0" i="0" dirty="0">
                <a:solidFill>
                  <a:srgbClr val="333333"/>
                </a:solidFill>
                <a:effectLst/>
                <a:latin typeface="inter-regular"/>
              </a:rPr>
              <a:t>We can create compound propositions with the help of logical connectives. </a:t>
            </a:r>
          </a:p>
          <a:p>
            <a:pPr algn="just"/>
            <a:endParaRPr lang="en-US" dirty="0">
              <a:solidFill>
                <a:srgbClr val="333333"/>
              </a:solidFill>
              <a:latin typeface="inter-regular"/>
            </a:endParaRPr>
          </a:p>
          <a:p>
            <a:pPr algn="just"/>
            <a:r>
              <a:rPr lang="en-US" b="0" i="0" dirty="0">
                <a:solidFill>
                  <a:srgbClr val="333333"/>
                </a:solidFill>
                <a:effectLst/>
                <a:latin typeface="inter-regular"/>
              </a:rPr>
              <a:t>There are mainly five connectives, which are given as follows:</a:t>
            </a:r>
          </a:p>
          <a:p>
            <a:pPr algn="just">
              <a:buFont typeface="+mj-lt"/>
              <a:buAutoNum type="arabicPeriod"/>
            </a:pPr>
            <a:r>
              <a:rPr lang="en-US" b="1" i="0" dirty="0">
                <a:solidFill>
                  <a:srgbClr val="000000"/>
                </a:solidFill>
                <a:effectLst/>
                <a:latin typeface="inter-bold"/>
              </a:rPr>
              <a:t>Negation:</a:t>
            </a:r>
            <a:r>
              <a:rPr lang="en-US" b="0" i="0" dirty="0">
                <a:solidFill>
                  <a:srgbClr val="000000"/>
                </a:solidFill>
                <a:effectLst/>
                <a:latin typeface="inter-regular"/>
              </a:rPr>
              <a:t> A sentence such as ¬ P is called the negation of P. </a:t>
            </a:r>
          </a:p>
          <a:p>
            <a:pPr algn="just"/>
            <a:endParaRPr lang="en-US" dirty="0">
              <a:solidFill>
                <a:srgbClr val="000000"/>
              </a:solidFill>
              <a:latin typeface="inter-regular"/>
            </a:endParaRPr>
          </a:p>
          <a:p>
            <a:pPr algn="just"/>
            <a:r>
              <a:rPr lang="en-US" b="0" i="0" dirty="0">
                <a:solidFill>
                  <a:srgbClr val="000000"/>
                </a:solidFill>
                <a:effectLst/>
                <a:latin typeface="inter-regular"/>
              </a:rPr>
              <a:t>A literal can be either Positive literal or negative literal.</a:t>
            </a:r>
          </a:p>
          <a:p>
            <a:pPr algn="just"/>
            <a:r>
              <a:rPr lang="en-US" dirty="0">
                <a:solidFill>
                  <a:srgbClr val="000000"/>
                </a:solidFill>
                <a:latin typeface="inter-regular"/>
              </a:rPr>
              <a:t>2. </a:t>
            </a:r>
            <a:r>
              <a:rPr lang="en-US" b="1" i="0" dirty="0">
                <a:solidFill>
                  <a:srgbClr val="000000"/>
                </a:solidFill>
                <a:effectLst/>
                <a:latin typeface="inter-bold"/>
              </a:rPr>
              <a:t>Conjunction:</a:t>
            </a:r>
            <a:r>
              <a:rPr lang="en-US" b="0" i="0" dirty="0">
                <a:solidFill>
                  <a:srgbClr val="000000"/>
                </a:solidFill>
                <a:effectLst/>
                <a:latin typeface="inter-regular"/>
              </a:rPr>
              <a:t> A sentence that has </a:t>
            </a:r>
            <a:r>
              <a:rPr lang="en-US" b="1" i="0" dirty="0">
                <a:solidFill>
                  <a:srgbClr val="000000"/>
                </a:solidFill>
                <a:effectLst/>
                <a:latin typeface="inter-bold"/>
              </a:rPr>
              <a:t>∧ a </a:t>
            </a:r>
            <a:r>
              <a:rPr lang="en-US" b="0" i="0" dirty="0">
                <a:solidFill>
                  <a:srgbClr val="000000"/>
                </a:solidFill>
                <a:effectLst/>
                <a:latin typeface="inter-regular"/>
              </a:rPr>
              <a:t>connective such as, </a:t>
            </a:r>
            <a:r>
              <a:rPr lang="en-US" b="1" i="0" dirty="0">
                <a:solidFill>
                  <a:srgbClr val="000000"/>
                </a:solidFill>
                <a:effectLst/>
                <a:latin typeface="inter-bold"/>
              </a:rPr>
              <a:t>P ∧ Q</a:t>
            </a:r>
            <a:r>
              <a:rPr lang="en-US" b="0" i="0" dirty="0">
                <a:solidFill>
                  <a:srgbClr val="000000"/>
                </a:solidFill>
                <a:effectLst/>
                <a:latin typeface="inter-regular"/>
              </a:rPr>
              <a:t> is called a conjunction.</a:t>
            </a:r>
            <a:br>
              <a:rPr lang="en-US" b="0" i="0" dirty="0">
                <a:solidFill>
                  <a:srgbClr val="000000"/>
                </a:solidFill>
                <a:effectLst/>
                <a:latin typeface="inter-regular"/>
              </a:rPr>
            </a:br>
            <a:endParaRPr lang="en-US" b="0" i="0" dirty="0">
              <a:solidFill>
                <a:srgbClr val="000000"/>
              </a:solidFill>
              <a:effectLst/>
              <a:latin typeface="inter-regular"/>
            </a:endParaRPr>
          </a:p>
          <a:p>
            <a:r>
              <a:rPr lang="en-US" b="1" i="0" dirty="0">
                <a:solidFill>
                  <a:srgbClr val="000000"/>
                </a:solidFill>
                <a:effectLst/>
                <a:latin typeface="inter-bold"/>
              </a:rPr>
              <a:t>Example:</a:t>
            </a:r>
            <a:r>
              <a:rPr lang="en-US" b="0" i="0" dirty="0">
                <a:solidFill>
                  <a:srgbClr val="000000"/>
                </a:solidFill>
                <a:effectLst/>
                <a:latin typeface="inter-regular"/>
              </a:rPr>
              <a:t> Rohan is intelligent and hardworking. It can be written as,</a:t>
            </a:r>
            <a:br>
              <a:rPr lang="en-US" b="0" i="0" dirty="0">
                <a:solidFill>
                  <a:srgbClr val="000000"/>
                </a:solidFill>
                <a:effectLst/>
                <a:latin typeface="inter-regular"/>
              </a:rPr>
            </a:br>
            <a:r>
              <a:rPr lang="en-US" b="1" i="0" dirty="0">
                <a:solidFill>
                  <a:srgbClr val="000000"/>
                </a:solidFill>
                <a:effectLst/>
                <a:latin typeface="inter-bold"/>
              </a:rPr>
              <a:t>P= Rohan is intelligent</a:t>
            </a:r>
            <a:r>
              <a:rPr lang="en-US" b="0" i="0" dirty="0">
                <a:solidFill>
                  <a:srgbClr val="000000"/>
                </a:solidFill>
                <a:effectLst/>
                <a:latin typeface="inter-regular"/>
              </a:rPr>
              <a:t>,</a:t>
            </a:r>
            <a:br>
              <a:rPr lang="en-US" b="0" i="0" dirty="0">
                <a:solidFill>
                  <a:srgbClr val="000000"/>
                </a:solidFill>
                <a:effectLst/>
                <a:latin typeface="inter-regular"/>
              </a:rPr>
            </a:br>
            <a:r>
              <a:rPr lang="en-US" b="1" i="0" dirty="0">
                <a:solidFill>
                  <a:srgbClr val="000000"/>
                </a:solidFill>
                <a:effectLst/>
                <a:latin typeface="inter-bold"/>
              </a:rPr>
              <a:t>Q= Rohan is hardworking. → P∧ Q</a:t>
            </a:r>
            <a:r>
              <a:rPr lang="en-US" b="0" i="0" dirty="0">
                <a:solidFill>
                  <a:srgbClr val="000000"/>
                </a:solidFill>
                <a:effectLst/>
                <a:latin typeface="inter-regular"/>
              </a:rPr>
              <a:t>.</a:t>
            </a:r>
          </a:p>
        </p:txBody>
      </p:sp>
    </p:spTree>
    <p:extLst>
      <p:ext uri="{BB962C8B-B14F-4D97-AF65-F5344CB8AC3E}">
        <p14:creationId xmlns:p14="http://schemas.microsoft.com/office/powerpoint/2010/main" val="35563655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5D4177E-67FC-4E2F-62DA-94A01E86F996}"/>
              </a:ext>
            </a:extLst>
          </p:cNvPr>
          <p:cNvSpPr txBox="1"/>
          <p:nvPr/>
        </p:nvSpPr>
        <p:spPr>
          <a:xfrm>
            <a:off x="277090" y="3331972"/>
            <a:ext cx="11554691" cy="1477328"/>
          </a:xfrm>
          <a:prstGeom prst="rect">
            <a:avLst/>
          </a:prstGeom>
          <a:noFill/>
        </p:spPr>
        <p:txBody>
          <a:bodyPr wrap="square">
            <a:spAutoFit/>
          </a:bodyPr>
          <a:lstStyle/>
          <a:p>
            <a:pPr algn="just">
              <a:buFont typeface="+mj-lt"/>
              <a:buAutoNum type="arabicPeriod"/>
            </a:pPr>
            <a:r>
              <a:rPr lang="en-US" b="0" i="0" dirty="0">
                <a:solidFill>
                  <a:srgbClr val="000000"/>
                </a:solidFill>
                <a:effectLst/>
                <a:latin typeface="inter-regular"/>
              </a:rPr>
              <a:t>Let P= It is raining, and Q= Street is wet, so it is represented as P → Q</a:t>
            </a:r>
          </a:p>
          <a:p>
            <a:pPr algn="just"/>
            <a:endParaRPr lang="en-US" b="1" i="0" dirty="0">
              <a:solidFill>
                <a:srgbClr val="000000"/>
              </a:solidFill>
              <a:effectLst/>
              <a:latin typeface="inter-bold"/>
            </a:endParaRPr>
          </a:p>
          <a:p>
            <a:pPr algn="just"/>
            <a:r>
              <a:rPr lang="en-US" b="1" dirty="0">
                <a:solidFill>
                  <a:srgbClr val="000000"/>
                </a:solidFill>
                <a:latin typeface="inter-bold"/>
              </a:rPr>
              <a:t>5. </a:t>
            </a:r>
            <a:r>
              <a:rPr lang="en-US" b="1" i="0" dirty="0">
                <a:solidFill>
                  <a:srgbClr val="000000"/>
                </a:solidFill>
                <a:effectLst/>
                <a:latin typeface="inter-bold"/>
              </a:rPr>
              <a:t>Biconditional:</a:t>
            </a:r>
            <a:r>
              <a:rPr lang="en-US" b="0" i="0" dirty="0">
                <a:solidFill>
                  <a:srgbClr val="000000"/>
                </a:solidFill>
                <a:effectLst/>
                <a:latin typeface="inter-regular"/>
              </a:rPr>
              <a:t> A sentence such as </a:t>
            </a:r>
            <a:r>
              <a:rPr lang="en-US" b="1" i="0" dirty="0">
                <a:solidFill>
                  <a:srgbClr val="000000"/>
                </a:solidFill>
                <a:effectLst/>
                <a:latin typeface="inter-bold"/>
              </a:rPr>
              <a:t>P⇔ Q is a Biconditional sentence, </a:t>
            </a:r>
          </a:p>
          <a:p>
            <a:r>
              <a:rPr lang="en-US" b="1" i="0" dirty="0">
                <a:solidFill>
                  <a:srgbClr val="000000"/>
                </a:solidFill>
                <a:effectLst/>
                <a:latin typeface="inter-bold"/>
              </a:rPr>
              <a:t>example If I am breathing, then I am alive</a:t>
            </a:r>
            <a:br>
              <a:rPr lang="en-US" b="0" i="0" dirty="0">
                <a:solidFill>
                  <a:srgbClr val="000000"/>
                </a:solidFill>
                <a:effectLst/>
                <a:latin typeface="inter-regular"/>
              </a:rPr>
            </a:br>
            <a:r>
              <a:rPr lang="en-US" b="0" i="0" dirty="0">
                <a:solidFill>
                  <a:srgbClr val="000000"/>
                </a:solidFill>
                <a:effectLst/>
                <a:latin typeface="inter-regular"/>
              </a:rPr>
              <a:t>            P= I am breathing, Q= I am alive, it can be represented as P ⇔ Q.</a:t>
            </a:r>
          </a:p>
        </p:txBody>
      </p:sp>
      <p:sp>
        <p:nvSpPr>
          <p:cNvPr id="5" name="TextBox 4">
            <a:extLst>
              <a:ext uri="{FF2B5EF4-FFF2-40B4-BE49-F238E27FC236}">
                <a16:creationId xmlns:a16="http://schemas.microsoft.com/office/drawing/2014/main" id="{8559FC8B-7BBA-2046-4F7D-CB5DFC09C3DA}"/>
              </a:ext>
            </a:extLst>
          </p:cNvPr>
          <p:cNvSpPr txBox="1"/>
          <p:nvPr/>
        </p:nvSpPr>
        <p:spPr>
          <a:xfrm>
            <a:off x="277090" y="479041"/>
            <a:ext cx="11263745" cy="2585323"/>
          </a:xfrm>
          <a:prstGeom prst="rect">
            <a:avLst/>
          </a:prstGeom>
          <a:noFill/>
        </p:spPr>
        <p:txBody>
          <a:bodyPr wrap="square">
            <a:spAutoFit/>
          </a:bodyPr>
          <a:lstStyle/>
          <a:p>
            <a:r>
              <a:rPr lang="en-US" b="1" i="0" dirty="0">
                <a:solidFill>
                  <a:srgbClr val="000000"/>
                </a:solidFill>
                <a:effectLst/>
                <a:latin typeface="inter-bold"/>
              </a:rPr>
              <a:t>3. Disjunction:</a:t>
            </a:r>
            <a:r>
              <a:rPr lang="en-US" b="0" i="0" dirty="0">
                <a:solidFill>
                  <a:srgbClr val="000000"/>
                </a:solidFill>
                <a:effectLst/>
                <a:latin typeface="inter-regular"/>
              </a:rPr>
              <a:t> A sentence that has ∨ a connective, such as </a:t>
            </a:r>
            <a:r>
              <a:rPr lang="en-US" b="1" i="0" dirty="0">
                <a:solidFill>
                  <a:srgbClr val="000000"/>
                </a:solidFill>
                <a:effectLst/>
                <a:latin typeface="inter-bold"/>
              </a:rPr>
              <a:t>P ∨ Q</a:t>
            </a:r>
            <a:r>
              <a:rPr lang="en-US" b="0" i="0" dirty="0">
                <a:solidFill>
                  <a:srgbClr val="000000"/>
                </a:solidFill>
                <a:effectLst/>
                <a:latin typeface="inter-regular"/>
              </a:rPr>
              <a:t>. is called disjunction, where P and Q are the propositions.</a:t>
            </a:r>
            <a:br>
              <a:rPr lang="en-US" b="0" i="0" dirty="0">
                <a:solidFill>
                  <a:srgbClr val="000000"/>
                </a:solidFill>
                <a:effectLst/>
                <a:latin typeface="inter-regular"/>
              </a:rPr>
            </a:br>
            <a:r>
              <a:rPr lang="en-US" b="1" i="0" dirty="0">
                <a:solidFill>
                  <a:srgbClr val="000000"/>
                </a:solidFill>
                <a:effectLst/>
                <a:latin typeface="inter-bold"/>
              </a:rPr>
              <a:t>Example: "Ritika is a doctor or Engineer"</a:t>
            </a:r>
            <a:r>
              <a:rPr lang="en-US" b="0" i="0" dirty="0">
                <a:solidFill>
                  <a:srgbClr val="000000"/>
                </a:solidFill>
                <a:effectLst/>
                <a:latin typeface="inter-regular"/>
              </a:rPr>
              <a:t>,</a:t>
            </a:r>
            <a:br>
              <a:rPr lang="en-US" b="0" i="0" dirty="0">
                <a:solidFill>
                  <a:srgbClr val="000000"/>
                </a:solidFill>
                <a:effectLst/>
                <a:latin typeface="inter-regular"/>
              </a:rPr>
            </a:br>
            <a:r>
              <a:rPr lang="en-US" b="0" i="0" dirty="0">
                <a:solidFill>
                  <a:srgbClr val="000000"/>
                </a:solidFill>
                <a:effectLst/>
                <a:latin typeface="inter-regular"/>
              </a:rPr>
              <a:t>Here P= Ritika is Doctor. Q= Ritika is Engineer, so we can write it as </a:t>
            </a:r>
            <a:r>
              <a:rPr lang="en-US" b="1" i="0" dirty="0">
                <a:solidFill>
                  <a:srgbClr val="000000"/>
                </a:solidFill>
                <a:effectLst/>
                <a:latin typeface="inter-bold"/>
              </a:rPr>
              <a:t>P ∨ Q</a:t>
            </a:r>
            <a:r>
              <a:rPr lang="en-US" b="0" i="0" dirty="0">
                <a:solidFill>
                  <a:srgbClr val="000000"/>
                </a:solidFill>
                <a:effectLst/>
                <a:latin typeface="inter-regular"/>
              </a:rPr>
              <a:t>.</a:t>
            </a:r>
          </a:p>
          <a:p>
            <a:pPr algn="just"/>
            <a:endParaRPr lang="en-US" b="0" i="0" dirty="0">
              <a:solidFill>
                <a:srgbClr val="000000"/>
              </a:solidFill>
              <a:effectLst/>
              <a:latin typeface="inter-regular"/>
            </a:endParaRPr>
          </a:p>
          <a:p>
            <a:r>
              <a:rPr lang="en-US" b="1" i="0" dirty="0">
                <a:solidFill>
                  <a:srgbClr val="000000"/>
                </a:solidFill>
                <a:effectLst/>
                <a:latin typeface="inter-bold"/>
              </a:rPr>
              <a:t>4. Implication:</a:t>
            </a:r>
            <a:r>
              <a:rPr lang="en-US" b="0" i="0" dirty="0">
                <a:solidFill>
                  <a:srgbClr val="000000"/>
                </a:solidFill>
                <a:effectLst/>
                <a:latin typeface="inter-regular"/>
              </a:rPr>
              <a:t> A sentence such as P → Q, is called an implication. Implications are also known as if-then rules. It can be represented as</a:t>
            </a:r>
            <a:br>
              <a:rPr lang="en-US" b="0" i="0" dirty="0">
                <a:solidFill>
                  <a:srgbClr val="000000"/>
                </a:solidFill>
                <a:effectLst/>
                <a:latin typeface="inter-regular"/>
              </a:rPr>
            </a:br>
            <a:r>
              <a:rPr lang="en-US" b="0" i="0" dirty="0">
                <a:solidFill>
                  <a:srgbClr val="000000"/>
                </a:solidFill>
                <a:effectLst/>
                <a:latin typeface="inter-regular"/>
              </a:rPr>
              <a:t>            </a:t>
            </a:r>
            <a:r>
              <a:rPr lang="en-US" b="1" i="0" dirty="0">
                <a:solidFill>
                  <a:srgbClr val="000000"/>
                </a:solidFill>
                <a:effectLst/>
                <a:latin typeface="inter-bold"/>
              </a:rPr>
              <a:t>If</a:t>
            </a:r>
            <a:r>
              <a:rPr lang="en-US" b="0" i="0" dirty="0">
                <a:solidFill>
                  <a:srgbClr val="000000"/>
                </a:solidFill>
                <a:effectLst/>
                <a:latin typeface="inter-regular"/>
              </a:rPr>
              <a:t> it is raining, then the street is wet.</a:t>
            </a:r>
            <a:br>
              <a:rPr lang="en-US" b="0" i="0" dirty="0">
                <a:solidFill>
                  <a:srgbClr val="000000"/>
                </a:solidFill>
                <a:effectLst/>
                <a:latin typeface="inter-regular"/>
              </a:rPr>
            </a:br>
            <a:r>
              <a:rPr lang="en-US" b="0" i="0" dirty="0">
                <a:solidFill>
                  <a:srgbClr val="000000"/>
                </a:solidFill>
                <a:effectLst/>
                <a:latin typeface="inter-regular"/>
              </a:rPr>
              <a:t>       </a:t>
            </a:r>
          </a:p>
        </p:txBody>
      </p:sp>
      <p:pic>
        <p:nvPicPr>
          <p:cNvPr id="7" name="Picture 6">
            <a:extLst>
              <a:ext uri="{FF2B5EF4-FFF2-40B4-BE49-F238E27FC236}">
                <a16:creationId xmlns:a16="http://schemas.microsoft.com/office/drawing/2014/main" id="{094BF5ED-C4B8-A293-DC24-92A266FCC758}"/>
              </a:ext>
            </a:extLst>
          </p:cNvPr>
          <p:cNvPicPr>
            <a:picLocks noChangeAspect="1"/>
          </p:cNvPicPr>
          <p:nvPr/>
        </p:nvPicPr>
        <p:blipFill>
          <a:blip r:embed="rId2"/>
          <a:stretch>
            <a:fillRect/>
          </a:stretch>
        </p:blipFill>
        <p:spPr>
          <a:xfrm>
            <a:off x="2175409" y="5013862"/>
            <a:ext cx="6746918" cy="1365097"/>
          </a:xfrm>
          <a:prstGeom prst="rect">
            <a:avLst/>
          </a:prstGeom>
        </p:spPr>
      </p:pic>
    </p:spTree>
    <p:extLst>
      <p:ext uri="{BB962C8B-B14F-4D97-AF65-F5344CB8AC3E}">
        <p14:creationId xmlns:p14="http://schemas.microsoft.com/office/powerpoint/2010/main" val="3635170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1BB971-3AC3-B380-CB72-BF5A359EBAD3}"/>
              </a:ext>
            </a:extLst>
          </p:cNvPr>
          <p:cNvPicPr>
            <a:picLocks noChangeAspect="1"/>
          </p:cNvPicPr>
          <p:nvPr/>
        </p:nvPicPr>
        <p:blipFill>
          <a:blip r:embed="rId2"/>
          <a:stretch>
            <a:fillRect/>
          </a:stretch>
        </p:blipFill>
        <p:spPr>
          <a:xfrm>
            <a:off x="1057924" y="701224"/>
            <a:ext cx="10076151" cy="5455551"/>
          </a:xfrm>
          <a:prstGeom prst="rect">
            <a:avLst/>
          </a:prstGeom>
        </p:spPr>
      </p:pic>
    </p:spTree>
    <p:extLst>
      <p:ext uri="{BB962C8B-B14F-4D97-AF65-F5344CB8AC3E}">
        <p14:creationId xmlns:p14="http://schemas.microsoft.com/office/powerpoint/2010/main" val="419311364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C75B8-5AEF-7088-4A15-1C01C6080E23}"/>
              </a:ext>
            </a:extLst>
          </p:cNvPr>
          <p:cNvPicPr>
            <a:picLocks noChangeAspect="1"/>
          </p:cNvPicPr>
          <p:nvPr/>
        </p:nvPicPr>
        <p:blipFill>
          <a:blip r:embed="rId2"/>
          <a:stretch>
            <a:fillRect/>
          </a:stretch>
        </p:blipFill>
        <p:spPr>
          <a:xfrm>
            <a:off x="1832109" y="999290"/>
            <a:ext cx="7780611" cy="1326171"/>
          </a:xfrm>
          <a:prstGeom prst="rect">
            <a:avLst/>
          </a:prstGeom>
        </p:spPr>
      </p:pic>
      <p:pic>
        <p:nvPicPr>
          <p:cNvPr id="7" name="Picture 6">
            <a:extLst>
              <a:ext uri="{FF2B5EF4-FFF2-40B4-BE49-F238E27FC236}">
                <a16:creationId xmlns:a16="http://schemas.microsoft.com/office/drawing/2014/main" id="{F8BE7B9A-7054-1A88-A91C-3700EA35529D}"/>
              </a:ext>
            </a:extLst>
          </p:cNvPr>
          <p:cNvPicPr>
            <a:picLocks noChangeAspect="1"/>
          </p:cNvPicPr>
          <p:nvPr/>
        </p:nvPicPr>
        <p:blipFill>
          <a:blip r:embed="rId3"/>
          <a:stretch>
            <a:fillRect/>
          </a:stretch>
        </p:blipFill>
        <p:spPr>
          <a:xfrm>
            <a:off x="2026072" y="3627788"/>
            <a:ext cx="7780612" cy="1962521"/>
          </a:xfrm>
          <a:prstGeom prst="rect">
            <a:avLst/>
          </a:prstGeom>
        </p:spPr>
      </p:pic>
    </p:spTree>
    <p:extLst>
      <p:ext uri="{BB962C8B-B14F-4D97-AF65-F5344CB8AC3E}">
        <p14:creationId xmlns:p14="http://schemas.microsoft.com/office/powerpoint/2010/main" val="11018666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3A1AC5E-D12A-DD9C-036B-EFC629FCDFF2}"/>
              </a:ext>
            </a:extLst>
          </p:cNvPr>
          <p:cNvPicPr>
            <a:picLocks noChangeAspect="1"/>
          </p:cNvPicPr>
          <p:nvPr/>
        </p:nvPicPr>
        <p:blipFill>
          <a:blip r:embed="rId2"/>
          <a:stretch>
            <a:fillRect/>
          </a:stretch>
        </p:blipFill>
        <p:spPr>
          <a:xfrm>
            <a:off x="1373933" y="990352"/>
            <a:ext cx="8545921" cy="4323360"/>
          </a:xfrm>
          <a:prstGeom prst="rect">
            <a:avLst/>
          </a:prstGeom>
        </p:spPr>
      </p:pic>
    </p:spTree>
    <p:extLst>
      <p:ext uri="{BB962C8B-B14F-4D97-AF65-F5344CB8AC3E}">
        <p14:creationId xmlns:p14="http://schemas.microsoft.com/office/powerpoint/2010/main" val="298711982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0DEED71-0B06-F595-7056-FF1F3B8D3BFE}"/>
              </a:ext>
            </a:extLst>
          </p:cNvPr>
          <p:cNvPicPr>
            <a:picLocks noChangeAspect="1"/>
          </p:cNvPicPr>
          <p:nvPr/>
        </p:nvPicPr>
        <p:blipFill>
          <a:blip r:embed="rId2"/>
          <a:stretch>
            <a:fillRect/>
          </a:stretch>
        </p:blipFill>
        <p:spPr>
          <a:xfrm>
            <a:off x="1623679" y="1738745"/>
            <a:ext cx="8433127" cy="2001982"/>
          </a:xfrm>
          <a:prstGeom prst="rect">
            <a:avLst/>
          </a:prstGeom>
        </p:spPr>
      </p:pic>
    </p:spTree>
    <p:extLst>
      <p:ext uri="{BB962C8B-B14F-4D97-AF65-F5344CB8AC3E}">
        <p14:creationId xmlns:p14="http://schemas.microsoft.com/office/powerpoint/2010/main" val="322406635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955829-CB30-136F-BB31-819A868119C9}"/>
              </a:ext>
            </a:extLst>
          </p:cNvPr>
          <p:cNvSpPr txBox="1"/>
          <p:nvPr/>
        </p:nvSpPr>
        <p:spPr>
          <a:xfrm>
            <a:off x="290946" y="362727"/>
            <a:ext cx="11249890" cy="1477328"/>
          </a:xfrm>
          <a:prstGeom prst="rect">
            <a:avLst/>
          </a:prstGeom>
          <a:noFill/>
        </p:spPr>
        <p:txBody>
          <a:bodyPr wrap="square">
            <a:spAutoFit/>
          </a:bodyPr>
          <a:lstStyle/>
          <a:p>
            <a:r>
              <a:rPr lang="en-US" b="1" dirty="0">
                <a:solidFill>
                  <a:schemeClr val="accent1"/>
                </a:solidFill>
              </a:rPr>
              <a:t>Truth table with three propositions:</a:t>
            </a:r>
          </a:p>
          <a:p>
            <a:endParaRPr lang="en-US" dirty="0"/>
          </a:p>
          <a:p>
            <a:r>
              <a:rPr lang="en-US" dirty="0"/>
              <a:t>It is possible to build a proposition composing three propositions P, Q, and R. </a:t>
            </a:r>
          </a:p>
          <a:p>
            <a:endParaRPr lang="en-US" dirty="0"/>
          </a:p>
          <a:p>
            <a:r>
              <a:rPr lang="en-US" dirty="0"/>
              <a:t>This truth table is made-up of 8n Tuples as we have taken three proposition symbols.</a:t>
            </a:r>
          </a:p>
        </p:txBody>
      </p:sp>
      <p:pic>
        <p:nvPicPr>
          <p:cNvPr id="5" name="Picture 4">
            <a:extLst>
              <a:ext uri="{FF2B5EF4-FFF2-40B4-BE49-F238E27FC236}">
                <a16:creationId xmlns:a16="http://schemas.microsoft.com/office/drawing/2014/main" id="{146141C5-2B77-6006-12D2-FBE1C0854043}"/>
              </a:ext>
            </a:extLst>
          </p:cNvPr>
          <p:cNvPicPr>
            <a:picLocks noChangeAspect="1"/>
          </p:cNvPicPr>
          <p:nvPr/>
        </p:nvPicPr>
        <p:blipFill>
          <a:blip r:embed="rId2"/>
          <a:stretch>
            <a:fillRect/>
          </a:stretch>
        </p:blipFill>
        <p:spPr>
          <a:xfrm>
            <a:off x="1704108" y="2600324"/>
            <a:ext cx="8531147" cy="2417622"/>
          </a:xfrm>
          <a:prstGeom prst="rect">
            <a:avLst/>
          </a:prstGeom>
        </p:spPr>
      </p:pic>
    </p:spTree>
    <p:extLst>
      <p:ext uri="{BB962C8B-B14F-4D97-AF65-F5344CB8AC3E}">
        <p14:creationId xmlns:p14="http://schemas.microsoft.com/office/powerpoint/2010/main" val="27403862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C85D2EC-C3C6-CF83-06EB-31104C36F8BF}"/>
              </a:ext>
            </a:extLst>
          </p:cNvPr>
          <p:cNvSpPr txBox="1"/>
          <p:nvPr/>
        </p:nvSpPr>
        <p:spPr>
          <a:xfrm>
            <a:off x="290945" y="321025"/>
            <a:ext cx="6096000" cy="369332"/>
          </a:xfrm>
          <a:prstGeom prst="rect">
            <a:avLst/>
          </a:prstGeom>
          <a:noFill/>
        </p:spPr>
        <p:txBody>
          <a:bodyPr wrap="square">
            <a:spAutoFit/>
          </a:bodyPr>
          <a:lstStyle/>
          <a:p>
            <a:r>
              <a:rPr lang="en-US" b="1" dirty="0">
                <a:solidFill>
                  <a:schemeClr val="accent1"/>
                </a:solidFill>
              </a:rPr>
              <a:t>Precedence of connectives</a:t>
            </a:r>
          </a:p>
        </p:txBody>
      </p:sp>
      <p:pic>
        <p:nvPicPr>
          <p:cNvPr id="5" name="Picture 4">
            <a:extLst>
              <a:ext uri="{FF2B5EF4-FFF2-40B4-BE49-F238E27FC236}">
                <a16:creationId xmlns:a16="http://schemas.microsoft.com/office/drawing/2014/main" id="{91B8842D-AD95-896D-64F2-D46F352C61D4}"/>
              </a:ext>
            </a:extLst>
          </p:cNvPr>
          <p:cNvPicPr>
            <a:picLocks noChangeAspect="1"/>
          </p:cNvPicPr>
          <p:nvPr/>
        </p:nvPicPr>
        <p:blipFill>
          <a:blip r:embed="rId2"/>
          <a:stretch>
            <a:fillRect/>
          </a:stretch>
        </p:blipFill>
        <p:spPr>
          <a:xfrm>
            <a:off x="1814946" y="1898196"/>
            <a:ext cx="8615320" cy="3768313"/>
          </a:xfrm>
          <a:prstGeom prst="rect">
            <a:avLst/>
          </a:prstGeom>
        </p:spPr>
      </p:pic>
    </p:spTree>
    <p:extLst>
      <p:ext uri="{BB962C8B-B14F-4D97-AF65-F5344CB8AC3E}">
        <p14:creationId xmlns:p14="http://schemas.microsoft.com/office/powerpoint/2010/main" val="347670287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7D7FF5-22F7-4EC2-E9C4-2F03F4933F56}"/>
              </a:ext>
            </a:extLst>
          </p:cNvPr>
          <p:cNvSpPr txBox="1"/>
          <p:nvPr/>
        </p:nvSpPr>
        <p:spPr>
          <a:xfrm>
            <a:off x="298086" y="648920"/>
            <a:ext cx="6096000" cy="369332"/>
          </a:xfrm>
          <a:prstGeom prst="rect">
            <a:avLst/>
          </a:prstGeom>
          <a:noFill/>
        </p:spPr>
        <p:txBody>
          <a:bodyPr wrap="square">
            <a:spAutoFit/>
          </a:bodyPr>
          <a:lstStyle/>
          <a:p>
            <a:r>
              <a:rPr lang="en-US" b="1" dirty="0">
                <a:solidFill>
                  <a:schemeClr val="accent1"/>
                </a:solidFill>
              </a:rPr>
              <a:t>Logical equivalence</a:t>
            </a:r>
          </a:p>
        </p:txBody>
      </p:sp>
      <p:sp>
        <p:nvSpPr>
          <p:cNvPr id="5" name="TextBox 4">
            <a:extLst>
              <a:ext uri="{FF2B5EF4-FFF2-40B4-BE49-F238E27FC236}">
                <a16:creationId xmlns:a16="http://schemas.microsoft.com/office/drawing/2014/main" id="{223E1F95-3AD6-226F-AA2C-8114D899C855}"/>
              </a:ext>
            </a:extLst>
          </p:cNvPr>
          <p:cNvSpPr txBox="1"/>
          <p:nvPr/>
        </p:nvSpPr>
        <p:spPr>
          <a:xfrm>
            <a:off x="249382" y="1526166"/>
            <a:ext cx="11693236" cy="646331"/>
          </a:xfrm>
          <a:prstGeom prst="rect">
            <a:avLst/>
          </a:prstGeom>
          <a:noFill/>
        </p:spPr>
        <p:txBody>
          <a:bodyPr wrap="square">
            <a:spAutoFit/>
          </a:bodyPr>
          <a:lstStyle/>
          <a:p>
            <a:r>
              <a:rPr lang="en-US" dirty="0"/>
              <a:t>Logical equivalence is one of the features of propositional logic. Two propositions are said to be logically equivalent if and only if the columns in the truth table are identical to each other.</a:t>
            </a:r>
          </a:p>
        </p:txBody>
      </p:sp>
      <p:pic>
        <p:nvPicPr>
          <p:cNvPr id="7" name="Picture 6">
            <a:extLst>
              <a:ext uri="{FF2B5EF4-FFF2-40B4-BE49-F238E27FC236}">
                <a16:creationId xmlns:a16="http://schemas.microsoft.com/office/drawing/2014/main" id="{2E9975AF-1FD6-97EE-FD1F-60F82A4C290E}"/>
              </a:ext>
            </a:extLst>
          </p:cNvPr>
          <p:cNvPicPr>
            <a:picLocks noChangeAspect="1"/>
          </p:cNvPicPr>
          <p:nvPr/>
        </p:nvPicPr>
        <p:blipFill>
          <a:blip r:embed="rId2"/>
          <a:stretch>
            <a:fillRect/>
          </a:stretch>
        </p:blipFill>
        <p:spPr>
          <a:xfrm>
            <a:off x="1531140" y="3557657"/>
            <a:ext cx="8329495" cy="1379393"/>
          </a:xfrm>
          <a:prstGeom prst="rect">
            <a:avLst/>
          </a:prstGeom>
        </p:spPr>
      </p:pic>
    </p:spTree>
    <p:extLst>
      <p:ext uri="{BB962C8B-B14F-4D97-AF65-F5344CB8AC3E}">
        <p14:creationId xmlns:p14="http://schemas.microsoft.com/office/powerpoint/2010/main" val="23508626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0D359C-8FB5-7DF9-24E2-09766AC562CA}"/>
              </a:ext>
            </a:extLst>
          </p:cNvPr>
          <p:cNvSpPr txBox="1"/>
          <p:nvPr/>
        </p:nvSpPr>
        <p:spPr>
          <a:xfrm>
            <a:off x="581891" y="889843"/>
            <a:ext cx="7356764" cy="5078313"/>
          </a:xfrm>
          <a:prstGeom prst="rect">
            <a:avLst/>
          </a:prstGeom>
          <a:noFill/>
        </p:spPr>
        <p:txBody>
          <a:bodyPr wrap="square">
            <a:spAutoFit/>
          </a:bodyPr>
          <a:lstStyle/>
          <a:p>
            <a:pPr algn="just"/>
            <a:r>
              <a:rPr lang="en-US" b="1" i="0" dirty="0">
                <a:solidFill>
                  <a:schemeClr val="accent1"/>
                </a:solidFill>
                <a:effectLst/>
                <a:latin typeface="erdana"/>
              </a:rPr>
              <a:t>Properties of Operators:</a:t>
            </a:r>
          </a:p>
          <a:p>
            <a:pPr algn="just">
              <a:buFont typeface="Arial" panose="020B0604020202020204" pitchFamily="34" charset="0"/>
              <a:buChar char="•"/>
            </a:pPr>
            <a:r>
              <a:rPr lang="en-US" b="1" i="0" dirty="0">
                <a:solidFill>
                  <a:srgbClr val="000000"/>
                </a:solidFill>
                <a:effectLst/>
                <a:latin typeface="inter-bold"/>
              </a:rPr>
              <a:t>Commutativity:</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Q= Q ∧ P, or</a:t>
            </a:r>
          </a:p>
          <a:p>
            <a:pPr marL="742950" lvl="1" indent="-285750" algn="just">
              <a:buFont typeface="Arial" panose="020B0604020202020204" pitchFamily="34" charset="0"/>
              <a:buChar char="•"/>
            </a:pPr>
            <a:r>
              <a:rPr lang="en-US" b="0" i="0" dirty="0">
                <a:solidFill>
                  <a:srgbClr val="000000"/>
                </a:solidFill>
                <a:effectLst/>
                <a:latin typeface="inter-regular"/>
              </a:rPr>
              <a:t>P ∨ Q = Q ∨ P.</a:t>
            </a:r>
          </a:p>
          <a:p>
            <a:pPr algn="just">
              <a:buFont typeface="Arial" panose="020B0604020202020204" pitchFamily="34" charset="0"/>
              <a:buChar char="•"/>
            </a:pPr>
            <a:r>
              <a:rPr lang="en-US" b="1" i="0" dirty="0">
                <a:solidFill>
                  <a:srgbClr val="000000"/>
                </a:solidFill>
                <a:effectLst/>
                <a:latin typeface="inter-bold"/>
              </a:rPr>
              <a:t>Associativity:</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 Q) ∧ R= P ∧ (Q ∧ R),</a:t>
            </a:r>
          </a:p>
          <a:p>
            <a:pPr marL="742950" lvl="1" indent="-285750" algn="just">
              <a:buFont typeface="Arial" panose="020B0604020202020204" pitchFamily="34" charset="0"/>
              <a:buChar char="•"/>
            </a:pPr>
            <a:r>
              <a:rPr lang="en-US" b="0" i="0" dirty="0">
                <a:solidFill>
                  <a:srgbClr val="000000"/>
                </a:solidFill>
                <a:effectLst/>
                <a:latin typeface="inter-regular"/>
              </a:rPr>
              <a:t>(P ∨ Q) ∨ R= P ∨ (Q ∨ R)</a:t>
            </a:r>
          </a:p>
          <a:p>
            <a:pPr algn="just">
              <a:buFont typeface="Arial" panose="020B0604020202020204" pitchFamily="34" charset="0"/>
              <a:buChar char="•"/>
            </a:pPr>
            <a:r>
              <a:rPr lang="en-US" b="1" i="0" dirty="0">
                <a:solidFill>
                  <a:srgbClr val="000000"/>
                </a:solidFill>
                <a:effectLst/>
                <a:latin typeface="inter-bold"/>
              </a:rPr>
              <a:t>Identity element:</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 True = P,</a:t>
            </a:r>
          </a:p>
          <a:p>
            <a:pPr marL="742950" lvl="1" indent="-285750" algn="just">
              <a:buFont typeface="Arial" panose="020B0604020202020204" pitchFamily="34" charset="0"/>
              <a:buChar char="•"/>
            </a:pPr>
            <a:r>
              <a:rPr lang="en-US" b="0" i="0" dirty="0">
                <a:solidFill>
                  <a:srgbClr val="000000"/>
                </a:solidFill>
                <a:effectLst/>
                <a:latin typeface="inter-regular"/>
              </a:rPr>
              <a:t>P ∨ True= True.</a:t>
            </a:r>
          </a:p>
          <a:p>
            <a:pPr algn="just">
              <a:buFont typeface="Arial" panose="020B0604020202020204" pitchFamily="34" charset="0"/>
              <a:buChar char="•"/>
            </a:pPr>
            <a:r>
              <a:rPr lang="en-US" b="1" i="0" dirty="0">
                <a:solidFill>
                  <a:srgbClr val="000000"/>
                </a:solidFill>
                <a:effectLst/>
                <a:latin typeface="inter-bold"/>
              </a:rPr>
              <a:t>Distributive:</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(Q ∨ R) = (P ∧ Q) ∨ (P ∧ R).</a:t>
            </a:r>
          </a:p>
          <a:p>
            <a:pPr marL="742950" lvl="1" indent="-285750" algn="just">
              <a:buFont typeface="Arial" panose="020B0604020202020204" pitchFamily="34" charset="0"/>
              <a:buChar char="•"/>
            </a:pPr>
            <a:r>
              <a:rPr lang="en-US" b="0" i="0" dirty="0">
                <a:solidFill>
                  <a:srgbClr val="000000"/>
                </a:solidFill>
                <a:effectLst/>
                <a:latin typeface="inter-regular"/>
              </a:rPr>
              <a:t>P ∨ (Q ∧ R) = (P ∨ Q) ∧ (P ∨ R).</a:t>
            </a:r>
          </a:p>
          <a:p>
            <a:pPr algn="just">
              <a:buFont typeface="Arial" panose="020B0604020202020204" pitchFamily="34" charset="0"/>
              <a:buChar char="•"/>
            </a:pPr>
            <a:r>
              <a:rPr lang="en-US" b="1" i="0" dirty="0">
                <a:solidFill>
                  <a:srgbClr val="000000"/>
                </a:solidFill>
                <a:effectLst/>
                <a:latin typeface="inter-bold"/>
              </a:rPr>
              <a:t>DE Morgan's Law:</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 (P ∧ Q) = (¬P) ∨ (¬Q)</a:t>
            </a:r>
          </a:p>
          <a:p>
            <a:pPr marL="742950" lvl="1" indent="-285750" algn="just">
              <a:buFont typeface="Arial" panose="020B0604020202020204" pitchFamily="34" charset="0"/>
              <a:buChar char="•"/>
            </a:pPr>
            <a:r>
              <a:rPr lang="en-US" b="0" i="0" dirty="0">
                <a:solidFill>
                  <a:srgbClr val="000000"/>
                </a:solidFill>
                <a:effectLst/>
                <a:latin typeface="inter-regular"/>
              </a:rPr>
              <a:t>¬ (P ∨ Q) = (¬ P) ∧ (¬Q).</a:t>
            </a:r>
          </a:p>
          <a:p>
            <a:pPr algn="just">
              <a:buFont typeface="Arial" panose="020B0604020202020204" pitchFamily="34" charset="0"/>
              <a:buChar char="•"/>
            </a:pPr>
            <a:r>
              <a:rPr lang="en-US" b="1" i="0" dirty="0">
                <a:solidFill>
                  <a:srgbClr val="000000"/>
                </a:solidFill>
                <a:effectLst/>
                <a:latin typeface="inter-bold"/>
              </a:rPr>
              <a:t>Double-negation elimination:</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 (¬P) = P.</a:t>
            </a:r>
          </a:p>
        </p:txBody>
      </p:sp>
    </p:spTree>
    <p:extLst>
      <p:ext uri="{BB962C8B-B14F-4D97-AF65-F5344CB8AC3E}">
        <p14:creationId xmlns:p14="http://schemas.microsoft.com/office/powerpoint/2010/main" val="67413259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40435-B711-C669-CDAD-CCF9AF999C7C}"/>
              </a:ext>
            </a:extLst>
          </p:cNvPr>
          <p:cNvSpPr txBox="1"/>
          <p:nvPr/>
        </p:nvSpPr>
        <p:spPr>
          <a:xfrm>
            <a:off x="519545" y="1208037"/>
            <a:ext cx="11152909" cy="2862322"/>
          </a:xfrm>
          <a:prstGeom prst="rect">
            <a:avLst/>
          </a:prstGeom>
          <a:noFill/>
        </p:spPr>
        <p:txBody>
          <a:bodyPr wrap="square">
            <a:spAutoFit/>
          </a:bodyPr>
          <a:lstStyle/>
          <a:p>
            <a:r>
              <a:rPr lang="en-US" b="1" dirty="0">
                <a:solidFill>
                  <a:schemeClr val="accent1"/>
                </a:solidFill>
              </a:rPr>
              <a:t>Limitations of Propositional Logic</a:t>
            </a:r>
            <a:endParaRPr lang="en-US" dirty="0">
              <a:solidFill>
                <a:schemeClr val="accent1"/>
              </a:solidFill>
            </a:endParaRPr>
          </a:p>
          <a:p>
            <a:endParaRPr lang="en-US" dirty="0"/>
          </a:p>
          <a:p>
            <a:r>
              <a:rPr lang="en-US" dirty="0"/>
              <a:t>We cannot represent relations like ALL, some, or none with propositional logic. </a:t>
            </a:r>
          </a:p>
          <a:p>
            <a:endParaRPr lang="en-US" dirty="0"/>
          </a:p>
          <a:p>
            <a:r>
              <a:rPr lang="en-US" b="1" dirty="0">
                <a:solidFill>
                  <a:schemeClr val="accent1"/>
                </a:solidFill>
              </a:rPr>
              <a:t>Example</a:t>
            </a:r>
          </a:p>
          <a:p>
            <a:r>
              <a:rPr lang="en-US" dirty="0"/>
              <a:t>All the girls are intelligent.</a:t>
            </a:r>
          </a:p>
          <a:p>
            <a:r>
              <a:rPr lang="en-US" dirty="0"/>
              <a:t>Some apples are sweet.</a:t>
            </a:r>
          </a:p>
          <a:p>
            <a:r>
              <a:rPr lang="en-US" b="1" i="1" dirty="0"/>
              <a:t>Propositional logic has limited expressive power.</a:t>
            </a:r>
          </a:p>
          <a:p>
            <a:endParaRPr lang="en-US" dirty="0"/>
          </a:p>
          <a:p>
            <a:r>
              <a:rPr lang="en-US" dirty="0"/>
              <a:t>In propositional logic, we cannot describe statements in terms of their properties or logical relationships.</a:t>
            </a:r>
          </a:p>
        </p:txBody>
      </p:sp>
    </p:spTree>
    <p:extLst>
      <p:ext uri="{BB962C8B-B14F-4D97-AF65-F5344CB8AC3E}">
        <p14:creationId xmlns:p14="http://schemas.microsoft.com/office/powerpoint/2010/main" val="272591406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4233CC-D537-5EAD-102F-70C3471BFB64}"/>
              </a:ext>
            </a:extLst>
          </p:cNvPr>
          <p:cNvSpPr txBox="1"/>
          <p:nvPr/>
        </p:nvSpPr>
        <p:spPr>
          <a:xfrm>
            <a:off x="429491" y="501134"/>
            <a:ext cx="6096000" cy="369332"/>
          </a:xfrm>
          <a:prstGeom prst="rect">
            <a:avLst/>
          </a:prstGeom>
          <a:noFill/>
        </p:spPr>
        <p:txBody>
          <a:bodyPr wrap="square">
            <a:spAutoFit/>
          </a:bodyPr>
          <a:lstStyle/>
          <a:p>
            <a:r>
              <a:rPr lang="en-US" b="1" dirty="0">
                <a:solidFill>
                  <a:schemeClr val="accent1"/>
                </a:solidFill>
              </a:rPr>
              <a:t>Rules of Inference in Artificial Intelligence</a:t>
            </a:r>
          </a:p>
        </p:txBody>
      </p:sp>
      <p:sp>
        <p:nvSpPr>
          <p:cNvPr id="5" name="TextBox 4">
            <a:extLst>
              <a:ext uri="{FF2B5EF4-FFF2-40B4-BE49-F238E27FC236}">
                <a16:creationId xmlns:a16="http://schemas.microsoft.com/office/drawing/2014/main" id="{CECB09B0-0A51-89A7-4613-75F3498A2FB4}"/>
              </a:ext>
            </a:extLst>
          </p:cNvPr>
          <p:cNvSpPr txBox="1"/>
          <p:nvPr/>
        </p:nvSpPr>
        <p:spPr>
          <a:xfrm>
            <a:off x="235526" y="1055499"/>
            <a:ext cx="11845637" cy="923330"/>
          </a:xfrm>
          <a:prstGeom prst="rect">
            <a:avLst/>
          </a:prstGeom>
          <a:noFill/>
        </p:spPr>
        <p:txBody>
          <a:bodyPr wrap="square">
            <a:spAutoFit/>
          </a:bodyPr>
          <a:lstStyle/>
          <a:p>
            <a:r>
              <a:rPr lang="en-US" b="1" dirty="0">
                <a:solidFill>
                  <a:schemeClr val="accent1"/>
                </a:solidFill>
              </a:rPr>
              <a:t>Inference:</a:t>
            </a:r>
          </a:p>
          <a:p>
            <a:r>
              <a:rPr lang="en-US" dirty="0"/>
              <a:t>In artificial intelligence, we need intelligent computers which can create new logic from old logic or by evidence, so generating conclusions from evidence and facts is termed as Inference.</a:t>
            </a:r>
          </a:p>
        </p:txBody>
      </p:sp>
      <p:sp>
        <p:nvSpPr>
          <p:cNvPr id="7" name="TextBox 6">
            <a:extLst>
              <a:ext uri="{FF2B5EF4-FFF2-40B4-BE49-F238E27FC236}">
                <a16:creationId xmlns:a16="http://schemas.microsoft.com/office/drawing/2014/main" id="{073E98D9-FF15-8923-5672-4EDB6B3BEED8}"/>
              </a:ext>
            </a:extLst>
          </p:cNvPr>
          <p:cNvSpPr txBox="1"/>
          <p:nvPr/>
        </p:nvSpPr>
        <p:spPr>
          <a:xfrm>
            <a:off x="235526" y="2163862"/>
            <a:ext cx="11845636" cy="2031325"/>
          </a:xfrm>
          <a:prstGeom prst="rect">
            <a:avLst/>
          </a:prstGeom>
          <a:noFill/>
        </p:spPr>
        <p:txBody>
          <a:bodyPr wrap="square">
            <a:spAutoFit/>
          </a:bodyPr>
          <a:lstStyle/>
          <a:p>
            <a:r>
              <a:rPr lang="en-US" b="1" dirty="0"/>
              <a:t>Inference rules:</a:t>
            </a:r>
          </a:p>
          <a:p>
            <a:r>
              <a:rPr lang="en-US" dirty="0"/>
              <a:t>Inference rules are the templates for generating valid arguments. </a:t>
            </a:r>
            <a:r>
              <a:rPr lang="en-US" b="1" dirty="0">
                <a:solidFill>
                  <a:schemeClr val="accent1"/>
                </a:solidFill>
              </a:rPr>
              <a:t>Inference rules are applied to derive proofs in artificial intelligence,</a:t>
            </a:r>
            <a:r>
              <a:rPr lang="en-US" dirty="0"/>
              <a:t> and the proof is a sequence of the conclusion that leads to the desired goal.</a:t>
            </a:r>
          </a:p>
          <a:p>
            <a:endParaRPr lang="en-US" dirty="0"/>
          </a:p>
          <a:p>
            <a:r>
              <a:rPr lang="en-US" dirty="0"/>
              <a:t>In inference rules, the implication among all the connectives plays an important role. </a:t>
            </a:r>
          </a:p>
          <a:p>
            <a:endParaRPr lang="en-US" dirty="0"/>
          </a:p>
          <a:p>
            <a:r>
              <a:rPr lang="en-US" b="1" dirty="0">
                <a:solidFill>
                  <a:schemeClr val="accent1"/>
                </a:solidFill>
              </a:rPr>
              <a:t>Following are some terminologies related to inference rules:</a:t>
            </a:r>
          </a:p>
        </p:txBody>
      </p:sp>
      <p:sp>
        <p:nvSpPr>
          <p:cNvPr id="9" name="TextBox 8">
            <a:extLst>
              <a:ext uri="{FF2B5EF4-FFF2-40B4-BE49-F238E27FC236}">
                <a16:creationId xmlns:a16="http://schemas.microsoft.com/office/drawing/2014/main" id="{AF69F9C0-4EC5-5326-BE7F-9AC75DA9DBD6}"/>
              </a:ext>
            </a:extLst>
          </p:cNvPr>
          <p:cNvSpPr txBox="1"/>
          <p:nvPr/>
        </p:nvSpPr>
        <p:spPr>
          <a:xfrm>
            <a:off x="228599" y="4220156"/>
            <a:ext cx="11734801" cy="2308324"/>
          </a:xfrm>
          <a:prstGeom prst="rect">
            <a:avLst/>
          </a:prstGeom>
          <a:noFill/>
        </p:spPr>
        <p:txBody>
          <a:bodyPr wrap="square">
            <a:spAutoFit/>
          </a:bodyPr>
          <a:lstStyle/>
          <a:p>
            <a:r>
              <a:rPr lang="en-US" b="1" dirty="0"/>
              <a:t>Implication:</a:t>
            </a:r>
            <a:r>
              <a:rPr lang="en-US" dirty="0"/>
              <a:t> It is one of the logical connectives which can be represented as P → Q. It is a Boolean expression.</a:t>
            </a:r>
          </a:p>
          <a:p>
            <a:endParaRPr lang="en-US" dirty="0"/>
          </a:p>
          <a:p>
            <a:r>
              <a:rPr lang="en-US" b="1" dirty="0"/>
              <a:t>Converse:</a:t>
            </a:r>
            <a:r>
              <a:rPr lang="en-US" dirty="0"/>
              <a:t> The converse of implication, which means the right-hand side proposition goes to the left-hand side and vice-versa. It can be written as Q → P.</a:t>
            </a:r>
          </a:p>
          <a:p>
            <a:endParaRPr lang="en-US" dirty="0"/>
          </a:p>
          <a:p>
            <a:r>
              <a:rPr lang="en-US" b="1" dirty="0"/>
              <a:t>Contrapositive: </a:t>
            </a:r>
            <a:r>
              <a:rPr lang="en-US" dirty="0"/>
              <a:t>The negation of the converse is termed as contrapositive, and it can be represented as ¬ Q → ¬ P.</a:t>
            </a:r>
          </a:p>
          <a:p>
            <a:endParaRPr lang="en-US" dirty="0"/>
          </a:p>
          <a:p>
            <a:r>
              <a:rPr lang="en-US" b="1" dirty="0"/>
              <a:t>Inverse:</a:t>
            </a:r>
            <a:r>
              <a:rPr lang="en-US" dirty="0"/>
              <a:t> The negation of implication is called inverse. It can be represented as ¬ P → ¬ Q.</a:t>
            </a:r>
          </a:p>
        </p:txBody>
      </p:sp>
    </p:spTree>
    <p:extLst>
      <p:ext uri="{BB962C8B-B14F-4D97-AF65-F5344CB8AC3E}">
        <p14:creationId xmlns:p14="http://schemas.microsoft.com/office/powerpoint/2010/main" val="370099946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EF244A-A3DD-3AC0-3D15-27D7B7F3BDE5}"/>
              </a:ext>
            </a:extLst>
          </p:cNvPr>
          <p:cNvSpPr txBox="1"/>
          <p:nvPr/>
        </p:nvSpPr>
        <p:spPr>
          <a:xfrm>
            <a:off x="180108" y="348780"/>
            <a:ext cx="10529455" cy="369332"/>
          </a:xfrm>
          <a:prstGeom prst="rect">
            <a:avLst/>
          </a:prstGeom>
          <a:noFill/>
        </p:spPr>
        <p:txBody>
          <a:bodyPr wrap="square">
            <a:spAutoFit/>
          </a:bodyPr>
          <a:lstStyle/>
          <a:p>
            <a:r>
              <a:rPr lang="en-US" b="1" dirty="0"/>
              <a:t>Some of the compound statements are equivalent to each other, which we can prove using the truth table:</a:t>
            </a:r>
          </a:p>
        </p:txBody>
      </p:sp>
      <p:pic>
        <p:nvPicPr>
          <p:cNvPr id="5" name="Picture 4">
            <a:extLst>
              <a:ext uri="{FF2B5EF4-FFF2-40B4-BE49-F238E27FC236}">
                <a16:creationId xmlns:a16="http://schemas.microsoft.com/office/drawing/2014/main" id="{347878D6-9C67-4A77-A247-209B53A17CAD}"/>
              </a:ext>
            </a:extLst>
          </p:cNvPr>
          <p:cNvPicPr>
            <a:picLocks noChangeAspect="1"/>
          </p:cNvPicPr>
          <p:nvPr/>
        </p:nvPicPr>
        <p:blipFill>
          <a:blip r:embed="rId2"/>
          <a:stretch>
            <a:fillRect/>
          </a:stretch>
        </p:blipFill>
        <p:spPr>
          <a:xfrm>
            <a:off x="2182815" y="1288720"/>
            <a:ext cx="7826370" cy="1551462"/>
          </a:xfrm>
          <a:prstGeom prst="rect">
            <a:avLst/>
          </a:prstGeom>
        </p:spPr>
      </p:pic>
      <p:sp>
        <p:nvSpPr>
          <p:cNvPr id="7" name="TextBox 6">
            <a:extLst>
              <a:ext uri="{FF2B5EF4-FFF2-40B4-BE49-F238E27FC236}">
                <a16:creationId xmlns:a16="http://schemas.microsoft.com/office/drawing/2014/main" id="{0933CCFC-E6DC-5932-7DC2-BDA9C1D32FF7}"/>
              </a:ext>
            </a:extLst>
          </p:cNvPr>
          <p:cNvSpPr txBox="1"/>
          <p:nvPr/>
        </p:nvSpPr>
        <p:spPr>
          <a:xfrm>
            <a:off x="304799" y="3105834"/>
            <a:ext cx="11720945" cy="369332"/>
          </a:xfrm>
          <a:prstGeom prst="rect">
            <a:avLst/>
          </a:prstGeom>
          <a:noFill/>
        </p:spPr>
        <p:txBody>
          <a:bodyPr wrap="square">
            <a:spAutoFit/>
          </a:bodyPr>
          <a:lstStyle/>
          <a:p>
            <a:r>
              <a:rPr lang="en-US" i="1" dirty="0"/>
              <a:t>Hence from the above truth table, we can prove that P → Q is equivalent to ¬ Q → ¬ P, and Q→ P is equivalent to ¬ P → ¬ Q.</a:t>
            </a:r>
          </a:p>
        </p:txBody>
      </p:sp>
    </p:spTree>
    <p:extLst>
      <p:ext uri="{BB962C8B-B14F-4D97-AF65-F5344CB8AC3E}">
        <p14:creationId xmlns:p14="http://schemas.microsoft.com/office/powerpoint/2010/main" val="2255335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68FEFD-904F-7B02-BECF-AFBE076668B0}"/>
              </a:ext>
            </a:extLst>
          </p:cNvPr>
          <p:cNvPicPr>
            <a:picLocks noChangeAspect="1"/>
          </p:cNvPicPr>
          <p:nvPr/>
        </p:nvPicPr>
        <p:blipFill>
          <a:blip r:embed="rId2"/>
          <a:stretch>
            <a:fillRect/>
          </a:stretch>
        </p:blipFill>
        <p:spPr>
          <a:xfrm>
            <a:off x="948181" y="678871"/>
            <a:ext cx="10295638" cy="5281583"/>
          </a:xfrm>
          <a:prstGeom prst="rect">
            <a:avLst/>
          </a:prstGeom>
        </p:spPr>
      </p:pic>
    </p:spTree>
    <p:extLst>
      <p:ext uri="{BB962C8B-B14F-4D97-AF65-F5344CB8AC3E}">
        <p14:creationId xmlns:p14="http://schemas.microsoft.com/office/powerpoint/2010/main" val="354486588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6DB88A-ECAE-74EB-4426-6ACCD27B1431}"/>
              </a:ext>
            </a:extLst>
          </p:cNvPr>
          <p:cNvSpPr txBox="1"/>
          <p:nvPr/>
        </p:nvSpPr>
        <p:spPr>
          <a:xfrm>
            <a:off x="180108" y="321209"/>
            <a:ext cx="12011891" cy="1200329"/>
          </a:xfrm>
          <a:prstGeom prst="rect">
            <a:avLst/>
          </a:prstGeom>
          <a:noFill/>
        </p:spPr>
        <p:txBody>
          <a:bodyPr wrap="square">
            <a:spAutoFit/>
          </a:bodyPr>
          <a:lstStyle/>
          <a:p>
            <a:r>
              <a:rPr lang="en-US" b="1" dirty="0">
                <a:solidFill>
                  <a:schemeClr val="accent1"/>
                </a:solidFill>
              </a:rPr>
              <a:t>Types of Inference rules:</a:t>
            </a:r>
          </a:p>
          <a:p>
            <a:r>
              <a:rPr lang="en-US" b="1" dirty="0"/>
              <a:t>1. Modus Ponens:</a:t>
            </a:r>
          </a:p>
          <a:p>
            <a:r>
              <a:rPr lang="en-US" dirty="0"/>
              <a:t>The Modus Ponens rule is one of the most important rules of inference, and it states that if P and P → Q is true, then we can infer that Q will be true. It can be represented as:</a:t>
            </a:r>
          </a:p>
        </p:txBody>
      </p:sp>
      <p:sp>
        <p:nvSpPr>
          <p:cNvPr id="5" name="TextBox 4">
            <a:extLst>
              <a:ext uri="{FF2B5EF4-FFF2-40B4-BE49-F238E27FC236}">
                <a16:creationId xmlns:a16="http://schemas.microsoft.com/office/drawing/2014/main" id="{2E060D76-63C3-8F6D-528B-53C811627DF5}"/>
              </a:ext>
            </a:extLst>
          </p:cNvPr>
          <p:cNvSpPr txBox="1"/>
          <p:nvPr/>
        </p:nvSpPr>
        <p:spPr>
          <a:xfrm>
            <a:off x="180108" y="2524266"/>
            <a:ext cx="10972800" cy="2308324"/>
          </a:xfrm>
          <a:prstGeom prst="rect">
            <a:avLst/>
          </a:prstGeom>
          <a:noFill/>
        </p:spPr>
        <p:txBody>
          <a:bodyPr wrap="square">
            <a:spAutoFit/>
          </a:bodyPr>
          <a:lstStyle/>
          <a:p>
            <a:r>
              <a:rPr lang="en-US" b="1" dirty="0"/>
              <a:t>Example:</a:t>
            </a:r>
          </a:p>
          <a:p>
            <a:endParaRPr lang="en-US" dirty="0"/>
          </a:p>
          <a:p>
            <a:r>
              <a:rPr lang="en-US" dirty="0"/>
              <a:t>Statement-1: "If I am sleepy then I go to bed" ==&gt; P→ Q</a:t>
            </a:r>
          </a:p>
          <a:p>
            <a:r>
              <a:rPr lang="en-US" dirty="0"/>
              <a:t>Statement-2: "I am sleepy" ==&gt; P</a:t>
            </a:r>
          </a:p>
          <a:p>
            <a:r>
              <a:rPr lang="en-US" dirty="0"/>
              <a:t>Conclusion: "I go to bed." ==&gt; Q.</a:t>
            </a:r>
          </a:p>
          <a:p>
            <a:r>
              <a:rPr lang="en-US" dirty="0"/>
              <a:t>Hence, we can say that, if P→ Q is true, and P is true then Q will be true.</a:t>
            </a:r>
          </a:p>
          <a:p>
            <a:endParaRPr lang="en-US" dirty="0"/>
          </a:p>
          <a:p>
            <a:r>
              <a:rPr lang="en-US" b="1" dirty="0"/>
              <a:t>Proof by Truth table:</a:t>
            </a:r>
          </a:p>
        </p:txBody>
      </p:sp>
      <p:pic>
        <p:nvPicPr>
          <p:cNvPr id="9" name="Picture 8">
            <a:extLst>
              <a:ext uri="{FF2B5EF4-FFF2-40B4-BE49-F238E27FC236}">
                <a16:creationId xmlns:a16="http://schemas.microsoft.com/office/drawing/2014/main" id="{9CBF5659-E6E7-C28E-19AE-C824FC56D636}"/>
              </a:ext>
            </a:extLst>
          </p:cNvPr>
          <p:cNvPicPr>
            <a:picLocks noChangeAspect="1"/>
          </p:cNvPicPr>
          <p:nvPr/>
        </p:nvPicPr>
        <p:blipFill>
          <a:blip r:embed="rId2"/>
          <a:stretch>
            <a:fillRect/>
          </a:stretch>
        </p:blipFill>
        <p:spPr>
          <a:xfrm>
            <a:off x="1599185" y="1521538"/>
            <a:ext cx="7304384" cy="521387"/>
          </a:xfrm>
          <a:prstGeom prst="rect">
            <a:avLst/>
          </a:prstGeom>
        </p:spPr>
      </p:pic>
      <p:pic>
        <p:nvPicPr>
          <p:cNvPr id="13" name="Picture 12">
            <a:extLst>
              <a:ext uri="{FF2B5EF4-FFF2-40B4-BE49-F238E27FC236}">
                <a16:creationId xmlns:a16="http://schemas.microsoft.com/office/drawing/2014/main" id="{0C89C693-A794-55D4-4B60-CDCF1D3D2B20}"/>
              </a:ext>
            </a:extLst>
          </p:cNvPr>
          <p:cNvPicPr>
            <a:picLocks noChangeAspect="1"/>
          </p:cNvPicPr>
          <p:nvPr/>
        </p:nvPicPr>
        <p:blipFill>
          <a:blip r:embed="rId3"/>
          <a:stretch>
            <a:fillRect/>
          </a:stretch>
        </p:blipFill>
        <p:spPr>
          <a:xfrm>
            <a:off x="3566871" y="5024622"/>
            <a:ext cx="4984320" cy="1334614"/>
          </a:xfrm>
          <a:prstGeom prst="rect">
            <a:avLst/>
          </a:prstGeom>
        </p:spPr>
      </p:pic>
    </p:spTree>
    <p:extLst>
      <p:ext uri="{BB962C8B-B14F-4D97-AF65-F5344CB8AC3E}">
        <p14:creationId xmlns:p14="http://schemas.microsoft.com/office/powerpoint/2010/main" val="169872214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2C9FD7-2CBA-1D51-E172-A14B87C82545}"/>
              </a:ext>
            </a:extLst>
          </p:cNvPr>
          <p:cNvSpPr txBox="1"/>
          <p:nvPr/>
        </p:nvSpPr>
        <p:spPr>
          <a:xfrm>
            <a:off x="221673" y="390389"/>
            <a:ext cx="11430000" cy="923330"/>
          </a:xfrm>
          <a:prstGeom prst="rect">
            <a:avLst/>
          </a:prstGeom>
          <a:noFill/>
        </p:spPr>
        <p:txBody>
          <a:bodyPr wrap="square">
            <a:spAutoFit/>
          </a:bodyPr>
          <a:lstStyle/>
          <a:p>
            <a:r>
              <a:rPr lang="en-US" b="1" dirty="0">
                <a:solidFill>
                  <a:schemeClr val="accent1"/>
                </a:solidFill>
              </a:rPr>
              <a:t>Modus Tollens:</a:t>
            </a:r>
          </a:p>
          <a:p>
            <a:endParaRPr lang="en-US" b="1" dirty="0">
              <a:solidFill>
                <a:schemeClr val="accent1"/>
              </a:solidFill>
            </a:endParaRPr>
          </a:p>
          <a:p>
            <a:r>
              <a:rPr lang="en-US" dirty="0"/>
              <a:t>The Modus Tollens rule state that if P→ Q is true and ¬ Q is true, then ¬ P will also be true. It can be represented as:</a:t>
            </a:r>
          </a:p>
        </p:txBody>
      </p:sp>
      <p:pic>
        <p:nvPicPr>
          <p:cNvPr id="7" name="Picture 6">
            <a:extLst>
              <a:ext uri="{FF2B5EF4-FFF2-40B4-BE49-F238E27FC236}">
                <a16:creationId xmlns:a16="http://schemas.microsoft.com/office/drawing/2014/main" id="{EDE2EAC9-F8BB-EA88-3537-A86A34DF93CE}"/>
              </a:ext>
            </a:extLst>
          </p:cNvPr>
          <p:cNvPicPr>
            <a:picLocks noChangeAspect="1"/>
          </p:cNvPicPr>
          <p:nvPr/>
        </p:nvPicPr>
        <p:blipFill>
          <a:blip r:embed="rId2"/>
          <a:stretch>
            <a:fillRect/>
          </a:stretch>
        </p:blipFill>
        <p:spPr>
          <a:xfrm>
            <a:off x="1526023" y="1779938"/>
            <a:ext cx="9392814" cy="658462"/>
          </a:xfrm>
          <a:prstGeom prst="rect">
            <a:avLst/>
          </a:prstGeom>
        </p:spPr>
      </p:pic>
      <p:sp>
        <p:nvSpPr>
          <p:cNvPr id="9" name="TextBox 8">
            <a:extLst>
              <a:ext uri="{FF2B5EF4-FFF2-40B4-BE49-F238E27FC236}">
                <a16:creationId xmlns:a16="http://schemas.microsoft.com/office/drawing/2014/main" id="{BEA94EC2-9F47-324C-D448-DC4D1A11229F}"/>
              </a:ext>
            </a:extLst>
          </p:cNvPr>
          <p:cNvSpPr txBox="1"/>
          <p:nvPr/>
        </p:nvSpPr>
        <p:spPr>
          <a:xfrm>
            <a:off x="346363" y="2690336"/>
            <a:ext cx="10861964" cy="1477328"/>
          </a:xfrm>
          <a:prstGeom prst="rect">
            <a:avLst/>
          </a:prstGeom>
          <a:noFill/>
        </p:spPr>
        <p:txBody>
          <a:bodyPr wrap="square">
            <a:spAutoFit/>
          </a:bodyPr>
          <a:lstStyle/>
          <a:p>
            <a:r>
              <a:rPr lang="en-US" dirty="0"/>
              <a:t>Statement-1: "If I am sleepy then I go to bed" ==&gt; P→ Q</a:t>
            </a:r>
          </a:p>
          <a:p>
            <a:r>
              <a:rPr lang="en-US" dirty="0"/>
              <a:t>Statement-2: "I do not go to bed."==&gt; ~Q</a:t>
            </a:r>
          </a:p>
          <a:p>
            <a:r>
              <a:rPr lang="en-US" dirty="0"/>
              <a:t>Statement-3: Which infers that "I am not sleepy" =&gt; ~P</a:t>
            </a:r>
          </a:p>
          <a:p>
            <a:endParaRPr lang="en-US" dirty="0"/>
          </a:p>
          <a:p>
            <a:r>
              <a:rPr lang="en-US" b="1" dirty="0"/>
              <a:t>Proof by Truth table:</a:t>
            </a:r>
          </a:p>
        </p:txBody>
      </p:sp>
      <p:pic>
        <p:nvPicPr>
          <p:cNvPr id="11" name="Picture 10">
            <a:extLst>
              <a:ext uri="{FF2B5EF4-FFF2-40B4-BE49-F238E27FC236}">
                <a16:creationId xmlns:a16="http://schemas.microsoft.com/office/drawing/2014/main" id="{14ECAA0D-FB83-ADD4-BA73-5AB3D49886CC}"/>
              </a:ext>
            </a:extLst>
          </p:cNvPr>
          <p:cNvPicPr>
            <a:picLocks noChangeAspect="1"/>
          </p:cNvPicPr>
          <p:nvPr/>
        </p:nvPicPr>
        <p:blipFill>
          <a:blip r:embed="rId3"/>
          <a:stretch>
            <a:fillRect/>
          </a:stretch>
        </p:blipFill>
        <p:spPr>
          <a:xfrm>
            <a:off x="2279358" y="4639112"/>
            <a:ext cx="7633283" cy="1370126"/>
          </a:xfrm>
          <a:prstGeom prst="rect">
            <a:avLst/>
          </a:prstGeom>
        </p:spPr>
      </p:pic>
    </p:spTree>
    <p:extLst>
      <p:ext uri="{BB962C8B-B14F-4D97-AF65-F5344CB8AC3E}">
        <p14:creationId xmlns:p14="http://schemas.microsoft.com/office/powerpoint/2010/main" val="64823780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FD24C2-4DDE-EF13-2C7F-C0BA25F7D242}"/>
              </a:ext>
            </a:extLst>
          </p:cNvPr>
          <p:cNvSpPr txBox="1"/>
          <p:nvPr/>
        </p:nvSpPr>
        <p:spPr>
          <a:xfrm>
            <a:off x="277090" y="266251"/>
            <a:ext cx="11817927" cy="3416320"/>
          </a:xfrm>
          <a:prstGeom prst="rect">
            <a:avLst/>
          </a:prstGeom>
          <a:noFill/>
        </p:spPr>
        <p:txBody>
          <a:bodyPr wrap="square">
            <a:spAutoFit/>
          </a:bodyPr>
          <a:lstStyle/>
          <a:p>
            <a:r>
              <a:rPr lang="en-US" b="1" dirty="0">
                <a:solidFill>
                  <a:schemeClr val="accent1"/>
                </a:solidFill>
              </a:rPr>
              <a:t>Hypothetical Syllogism:</a:t>
            </a:r>
          </a:p>
          <a:p>
            <a:r>
              <a:rPr lang="en-US" dirty="0"/>
              <a:t>The Hypothetical Syllogism rule state that if P→R is true whenever P→Q is true, and Q→R is true. </a:t>
            </a:r>
          </a:p>
          <a:p>
            <a:endParaRPr lang="en-US" dirty="0"/>
          </a:p>
          <a:p>
            <a:r>
              <a:rPr lang="en-US" dirty="0"/>
              <a:t>It can be represented as the following notation:</a:t>
            </a:r>
          </a:p>
          <a:p>
            <a:endParaRPr lang="en-US" dirty="0"/>
          </a:p>
          <a:p>
            <a:r>
              <a:rPr lang="en-US" b="1" dirty="0">
                <a:solidFill>
                  <a:schemeClr val="accent1"/>
                </a:solidFill>
              </a:rPr>
              <a:t>Example:</a:t>
            </a:r>
          </a:p>
          <a:p>
            <a:endParaRPr lang="en-US" dirty="0"/>
          </a:p>
          <a:p>
            <a:r>
              <a:rPr lang="en-US" dirty="0"/>
              <a:t>Statement-1: If you have my home key then you can unlock my home. P→Q</a:t>
            </a:r>
          </a:p>
          <a:p>
            <a:r>
              <a:rPr lang="en-US" dirty="0"/>
              <a:t>Statement-2: If you can unlock my home then you can take my money. Q→R</a:t>
            </a:r>
          </a:p>
          <a:p>
            <a:r>
              <a:rPr lang="en-US" dirty="0"/>
              <a:t>Conclusion: If you have my home key then you can take my money. P→R</a:t>
            </a:r>
          </a:p>
          <a:p>
            <a:endParaRPr lang="en-US" dirty="0"/>
          </a:p>
          <a:p>
            <a:r>
              <a:rPr lang="en-US" b="1" dirty="0">
                <a:solidFill>
                  <a:schemeClr val="accent1"/>
                </a:solidFill>
              </a:rPr>
              <a:t>Proof by truth table:</a:t>
            </a:r>
          </a:p>
        </p:txBody>
      </p:sp>
      <p:pic>
        <p:nvPicPr>
          <p:cNvPr id="5" name="Picture 4">
            <a:extLst>
              <a:ext uri="{FF2B5EF4-FFF2-40B4-BE49-F238E27FC236}">
                <a16:creationId xmlns:a16="http://schemas.microsoft.com/office/drawing/2014/main" id="{71887318-0F76-7681-42AD-EED6CC463C8B}"/>
              </a:ext>
            </a:extLst>
          </p:cNvPr>
          <p:cNvPicPr>
            <a:picLocks noChangeAspect="1"/>
          </p:cNvPicPr>
          <p:nvPr/>
        </p:nvPicPr>
        <p:blipFill>
          <a:blip r:embed="rId2"/>
          <a:stretch>
            <a:fillRect/>
          </a:stretch>
        </p:blipFill>
        <p:spPr>
          <a:xfrm>
            <a:off x="1426514" y="3998767"/>
            <a:ext cx="8651078" cy="2138795"/>
          </a:xfrm>
          <a:prstGeom prst="rect">
            <a:avLst/>
          </a:prstGeom>
        </p:spPr>
      </p:pic>
    </p:spTree>
    <p:extLst>
      <p:ext uri="{BB962C8B-B14F-4D97-AF65-F5344CB8AC3E}">
        <p14:creationId xmlns:p14="http://schemas.microsoft.com/office/powerpoint/2010/main" val="69597276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BB0C6B-044C-CB65-749C-9A20AC01BCCB}"/>
              </a:ext>
            </a:extLst>
          </p:cNvPr>
          <p:cNvSpPr txBox="1"/>
          <p:nvPr/>
        </p:nvSpPr>
        <p:spPr>
          <a:xfrm>
            <a:off x="290945" y="348825"/>
            <a:ext cx="11568545" cy="923330"/>
          </a:xfrm>
          <a:prstGeom prst="rect">
            <a:avLst/>
          </a:prstGeom>
          <a:noFill/>
        </p:spPr>
        <p:txBody>
          <a:bodyPr wrap="square">
            <a:spAutoFit/>
          </a:bodyPr>
          <a:lstStyle/>
          <a:p>
            <a:r>
              <a:rPr lang="en-US" b="1" dirty="0">
                <a:solidFill>
                  <a:schemeClr val="accent1"/>
                </a:solidFill>
              </a:rPr>
              <a:t>Disjunctive Syllogism:</a:t>
            </a:r>
          </a:p>
          <a:p>
            <a:endParaRPr lang="en-US" b="1" dirty="0">
              <a:solidFill>
                <a:schemeClr val="accent1"/>
              </a:solidFill>
            </a:endParaRPr>
          </a:p>
          <a:p>
            <a:r>
              <a:rPr lang="en-US" dirty="0"/>
              <a:t>The Disjunctive syllogism rule state that if P∨Q is true, and ¬P is true, then Q will be true. It can be represented as:</a:t>
            </a:r>
          </a:p>
        </p:txBody>
      </p:sp>
      <p:sp>
        <p:nvSpPr>
          <p:cNvPr id="5" name="TextBox 4">
            <a:extLst>
              <a:ext uri="{FF2B5EF4-FFF2-40B4-BE49-F238E27FC236}">
                <a16:creationId xmlns:a16="http://schemas.microsoft.com/office/drawing/2014/main" id="{C62A8720-6E44-451F-4223-C810E39D82DE}"/>
              </a:ext>
            </a:extLst>
          </p:cNvPr>
          <p:cNvSpPr txBox="1"/>
          <p:nvPr/>
        </p:nvSpPr>
        <p:spPr>
          <a:xfrm>
            <a:off x="290945" y="2219374"/>
            <a:ext cx="11568544" cy="2031325"/>
          </a:xfrm>
          <a:prstGeom prst="rect">
            <a:avLst/>
          </a:prstGeom>
          <a:noFill/>
        </p:spPr>
        <p:txBody>
          <a:bodyPr wrap="square">
            <a:spAutoFit/>
          </a:bodyPr>
          <a:lstStyle/>
          <a:p>
            <a:r>
              <a:rPr lang="en-US" b="1" dirty="0">
                <a:solidFill>
                  <a:schemeClr val="accent1"/>
                </a:solidFill>
              </a:rPr>
              <a:t>Example:</a:t>
            </a:r>
          </a:p>
          <a:p>
            <a:endParaRPr lang="en-US" dirty="0"/>
          </a:p>
          <a:p>
            <a:r>
              <a:rPr lang="en-US" dirty="0"/>
              <a:t>Statement-1: Today is Sunday or Monday. ==&gt;P∨Q</a:t>
            </a:r>
          </a:p>
          <a:p>
            <a:r>
              <a:rPr lang="en-US" dirty="0"/>
              <a:t>Statement-2: Today is not Sunday. ==&gt; ¬P</a:t>
            </a:r>
          </a:p>
          <a:p>
            <a:r>
              <a:rPr lang="en-US" dirty="0"/>
              <a:t>Conclusion: Today is Monday. ==&gt; Q</a:t>
            </a:r>
          </a:p>
          <a:p>
            <a:endParaRPr lang="en-US" dirty="0"/>
          </a:p>
          <a:p>
            <a:r>
              <a:rPr lang="en-US" b="1" dirty="0">
                <a:solidFill>
                  <a:schemeClr val="accent1"/>
                </a:solidFill>
              </a:rPr>
              <a:t>Proof by truth-table:</a:t>
            </a:r>
          </a:p>
        </p:txBody>
      </p:sp>
      <p:pic>
        <p:nvPicPr>
          <p:cNvPr id="9" name="Picture 8">
            <a:extLst>
              <a:ext uri="{FF2B5EF4-FFF2-40B4-BE49-F238E27FC236}">
                <a16:creationId xmlns:a16="http://schemas.microsoft.com/office/drawing/2014/main" id="{374678E5-F8E1-049F-360F-60C231F8F47E}"/>
              </a:ext>
            </a:extLst>
          </p:cNvPr>
          <p:cNvPicPr>
            <a:picLocks noChangeAspect="1"/>
          </p:cNvPicPr>
          <p:nvPr/>
        </p:nvPicPr>
        <p:blipFill>
          <a:blip r:embed="rId2"/>
          <a:stretch>
            <a:fillRect/>
          </a:stretch>
        </p:blipFill>
        <p:spPr>
          <a:xfrm>
            <a:off x="2372438" y="1525329"/>
            <a:ext cx="7184378" cy="552853"/>
          </a:xfrm>
          <a:prstGeom prst="rect">
            <a:avLst/>
          </a:prstGeom>
        </p:spPr>
      </p:pic>
      <p:pic>
        <p:nvPicPr>
          <p:cNvPr id="11" name="Picture 10">
            <a:extLst>
              <a:ext uri="{FF2B5EF4-FFF2-40B4-BE49-F238E27FC236}">
                <a16:creationId xmlns:a16="http://schemas.microsoft.com/office/drawing/2014/main" id="{BEAF40EB-D402-2950-1AFE-D08ED6E08970}"/>
              </a:ext>
            </a:extLst>
          </p:cNvPr>
          <p:cNvPicPr>
            <a:picLocks noChangeAspect="1"/>
          </p:cNvPicPr>
          <p:nvPr/>
        </p:nvPicPr>
        <p:blipFill>
          <a:blip r:embed="rId3"/>
          <a:stretch>
            <a:fillRect/>
          </a:stretch>
        </p:blipFill>
        <p:spPr>
          <a:xfrm>
            <a:off x="2489281" y="4712143"/>
            <a:ext cx="7412437" cy="1148330"/>
          </a:xfrm>
          <a:prstGeom prst="rect">
            <a:avLst/>
          </a:prstGeom>
        </p:spPr>
      </p:pic>
    </p:spTree>
    <p:extLst>
      <p:ext uri="{BB962C8B-B14F-4D97-AF65-F5344CB8AC3E}">
        <p14:creationId xmlns:p14="http://schemas.microsoft.com/office/powerpoint/2010/main" val="342728483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FB38C9-8F32-C97F-EC12-87E9DC55C22A}"/>
              </a:ext>
            </a:extLst>
          </p:cNvPr>
          <p:cNvSpPr txBox="1"/>
          <p:nvPr/>
        </p:nvSpPr>
        <p:spPr>
          <a:xfrm>
            <a:off x="193964" y="473517"/>
            <a:ext cx="11637818" cy="646331"/>
          </a:xfrm>
          <a:prstGeom prst="rect">
            <a:avLst/>
          </a:prstGeom>
          <a:noFill/>
        </p:spPr>
        <p:txBody>
          <a:bodyPr wrap="square">
            <a:spAutoFit/>
          </a:bodyPr>
          <a:lstStyle/>
          <a:p>
            <a:r>
              <a:rPr lang="en-US" dirty="0"/>
              <a:t> </a:t>
            </a:r>
            <a:r>
              <a:rPr lang="en-US" b="1" dirty="0">
                <a:solidFill>
                  <a:schemeClr val="accent1"/>
                </a:solidFill>
              </a:rPr>
              <a:t>Addition:</a:t>
            </a:r>
          </a:p>
          <a:p>
            <a:r>
              <a:rPr lang="en-US" dirty="0"/>
              <a:t>The Addition rule is one of the common inference rules, and it states that If P is true, then P∨Q will be true.</a:t>
            </a:r>
          </a:p>
        </p:txBody>
      </p:sp>
      <p:pic>
        <p:nvPicPr>
          <p:cNvPr id="5" name="Picture 4">
            <a:extLst>
              <a:ext uri="{FF2B5EF4-FFF2-40B4-BE49-F238E27FC236}">
                <a16:creationId xmlns:a16="http://schemas.microsoft.com/office/drawing/2014/main" id="{59C8423D-8C68-7E9E-B60A-2EFD8CFCB1F8}"/>
              </a:ext>
            </a:extLst>
          </p:cNvPr>
          <p:cNvPicPr>
            <a:picLocks noChangeAspect="1"/>
          </p:cNvPicPr>
          <p:nvPr/>
        </p:nvPicPr>
        <p:blipFill>
          <a:blip r:embed="rId2"/>
          <a:stretch>
            <a:fillRect/>
          </a:stretch>
        </p:blipFill>
        <p:spPr>
          <a:xfrm>
            <a:off x="1467917" y="1677266"/>
            <a:ext cx="9256165" cy="646330"/>
          </a:xfrm>
          <a:prstGeom prst="rect">
            <a:avLst/>
          </a:prstGeom>
        </p:spPr>
      </p:pic>
      <p:sp>
        <p:nvSpPr>
          <p:cNvPr id="7" name="TextBox 6">
            <a:extLst>
              <a:ext uri="{FF2B5EF4-FFF2-40B4-BE49-F238E27FC236}">
                <a16:creationId xmlns:a16="http://schemas.microsoft.com/office/drawing/2014/main" id="{7C75F28D-8F90-9343-DEC9-51FAB219B5A1}"/>
              </a:ext>
            </a:extLst>
          </p:cNvPr>
          <p:cNvSpPr txBox="1"/>
          <p:nvPr/>
        </p:nvSpPr>
        <p:spPr>
          <a:xfrm>
            <a:off x="346363" y="2731993"/>
            <a:ext cx="11637818" cy="2031325"/>
          </a:xfrm>
          <a:prstGeom prst="rect">
            <a:avLst/>
          </a:prstGeom>
          <a:noFill/>
        </p:spPr>
        <p:txBody>
          <a:bodyPr wrap="square">
            <a:spAutoFit/>
          </a:bodyPr>
          <a:lstStyle/>
          <a:p>
            <a:r>
              <a:rPr lang="en-US" b="1" dirty="0">
                <a:solidFill>
                  <a:schemeClr val="accent1"/>
                </a:solidFill>
              </a:rPr>
              <a:t>Example:</a:t>
            </a:r>
          </a:p>
          <a:p>
            <a:endParaRPr lang="en-US" dirty="0"/>
          </a:p>
          <a:p>
            <a:r>
              <a:rPr lang="en-US" dirty="0"/>
              <a:t>Statement: I have a vanilla ice cream. ==&gt; P</a:t>
            </a:r>
          </a:p>
          <a:p>
            <a:r>
              <a:rPr lang="en-US" dirty="0"/>
              <a:t>Statement-2: I have Chocolate ice cream.</a:t>
            </a:r>
          </a:p>
          <a:p>
            <a:r>
              <a:rPr lang="en-US" dirty="0"/>
              <a:t>Conclusion: I have vanilla or chocolate ice cream. ==&gt; (P∨Q)</a:t>
            </a:r>
          </a:p>
          <a:p>
            <a:endParaRPr lang="en-US" dirty="0"/>
          </a:p>
          <a:p>
            <a:r>
              <a:rPr lang="en-US" b="1" dirty="0">
                <a:solidFill>
                  <a:schemeClr val="accent1"/>
                </a:solidFill>
              </a:rPr>
              <a:t>Proof by Truth Table:</a:t>
            </a:r>
          </a:p>
        </p:txBody>
      </p:sp>
      <p:pic>
        <p:nvPicPr>
          <p:cNvPr id="11" name="Picture 10">
            <a:extLst>
              <a:ext uri="{FF2B5EF4-FFF2-40B4-BE49-F238E27FC236}">
                <a16:creationId xmlns:a16="http://schemas.microsoft.com/office/drawing/2014/main" id="{934C1FF3-708E-9F21-D47D-7C92E480BEBB}"/>
              </a:ext>
            </a:extLst>
          </p:cNvPr>
          <p:cNvPicPr>
            <a:picLocks noChangeAspect="1"/>
          </p:cNvPicPr>
          <p:nvPr/>
        </p:nvPicPr>
        <p:blipFill>
          <a:blip r:embed="rId3"/>
          <a:stretch>
            <a:fillRect/>
          </a:stretch>
        </p:blipFill>
        <p:spPr>
          <a:xfrm>
            <a:off x="1580031" y="5048363"/>
            <a:ext cx="8798710" cy="1336120"/>
          </a:xfrm>
          <a:prstGeom prst="rect">
            <a:avLst/>
          </a:prstGeom>
        </p:spPr>
      </p:pic>
    </p:spTree>
    <p:extLst>
      <p:ext uri="{BB962C8B-B14F-4D97-AF65-F5344CB8AC3E}">
        <p14:creationId xmlns:p14="http://schemas.microsoft.com/office/powerpoint/2010/main" val="314950101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7CF1CC9-A9B2-F620-E907-0EA3981A34AB}"/>
              </a:ext>
            </a:extLst>
          </p:cNvPr>
          <p:cNvSpPr txBox="1"/>
          <p:nvPr/>
        </p:nvSpPr>
        <p:spPr>
          <a:xfrm>
            <a:off x="401782" y="542790"/>
            <a:ext cx="11180618" cy="646331"/>
          </a:xfrm>
          <a:prstGeom prst="rect">
            <a:avLst/>
          </a:prstGeom>
          <a:noFill/>
        </p:spPr>
        <p:txBody>
          <a:bodyPr wrap="square">
            <a:spAutoFit/>
          </a:bodyPr>
          <a:lstStyle/>
          <a:p>
            <a:r>
              <a:rPr lang="en-US" b="1" dirty="0">
                <a:solidFill>
                  <a:schemeClr val="accent1"/>
                </a:solidFill>
              </a:rPr>
              <a:t>Simplification:</a:t>
            </a:r>
          </a:p>
          <a:p>
            <a:r>
              <a:rPr lang="en-US" dirty="0"/>
              <a:t>The simplification rule state that if P∧ Q is true, then Q or P will also be true. It can be represented as:</a:t>
            </a:r>
          </a:p>
        </p:txBody>
      </p:sp>
      <p:pic>
        <p:nvPicPr>
          <p:cNvPr id="5" name="Picture 4">
            <a:extLst>
              <a:ext uri="{FF2B5EF4-FFF2-40B4-BE49-F238E27FC236}">
                <a16:creationId xmlns:a16="http://schemas.microsoft.com/office/drawing/2014/main" id="{33DE22D6-BEA6-8837-A61F-835D2F512D43}"/>
              </a:ext>
            </a:extLst>
          </p:cNvPr>
          <p:cNvPicPr>
            <a:picLocks noChangeAspect="1"/>
          </p:cNvPicPr>
          <p:nvPr/>
        </p:nvPicPr>
        <p:blipFill>
          <a:blip r:embed="rId2"/>
          <a:stretch>
            <a:fillRect/>
          </a:stretch>
        </p:blipFill>
        <p:spPr>
          <a:xfrm>
            <a:off x="532401" y="1945449"/>
            <a:ext cx="10653807" cy="3610224"/>
          </a:xfrm>
          <a:prstGeom prst="rect">
            <a:avLst/>
          </a:prstGeom>
        </p:spPr>
      </p:pic>
    </p:spTree>
    <p:extLst>
      <p:ext uri="{BB962C8B-B14F-4D97-AF65-F5344CB8AC3E}">
        <p14:creationId xmlns:p14="http://schemas.microsoft.com/office/powerpoint/2010/main" val="214948347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44EC4B-3CE7-73CA-C3C4-455F25614CAD}"/>
              </a:ext>
            </a:extLst>
          </p:cNvPr>
          <p:cNvSpPr txBox="1"/>
          <p:nvPr/>
        </p:nvSpPr>
        <p:spPr>
          <a:xfrm>
            <a:off x="277091" y="334972"/>
            <a:ext cx="11388436" cy="646331"/>
          </a:xfrm>
          <a:prstGeom prst="rect">
            <a:avLst/>
          </a:prstGeom>
          <a:noFill/>
        </p:spPr>
        <p:txBody>
          <a:bodyPr wrap="square">
            <a:spAutoFit/>
          </a:bodyPr>
          <a:lstStyle/>
          <a:p>
            <a:r>
              <a:rPr lang="en-US" b="1" dirty="0">
                <a:solidFill>
                  <a:schemeClr val="accent1"/>
                </a:solidFill>
              </a:rPr>
              <a:t>Resolution:</a:t>
            </a:r>
          </a:p>
          <a:p>
            <a:r>
              <a:rPr lang="en-US" dirty="0"/>
              <a:t>The Resolution rule state that if P∨Q and ¬ P∧R is true, then Q∨R will also be true. It can be represented as</a:t>
            </a:r>
          </a:p>
        </p:txBody>
      </p:sp>
      <p:sp>
        <p:nvSpPr>
          <p:cNvPr id="5" name="TextBox 4">
            <a:extLst>
              <a:ext uri="{FF2B5EF4-FFF2-40B4-BE49-F238E27FC236}">
                <a16:creationId xmlns:a16="http://schemas.microsoft.com/office/drawing/2014/main" id="{F3F1ABAB-DEAA-AC26-AEC7-C4FB4134544E}"/>
              </a:ext>
            </a:extLst>
          </p:cNvPr>
          <p:cNvSpPr txBox="1"/>
          <p:nvPr/>
        </p:nvSpPr>
        <p:spPr>
          <a:xfrm>
            <a:off x="498763" y="2399208"/>
            <a:ext cx="6096000" cy="369332"/>
          </a:xfrm>
          <a:prstGeom prst="rect">
            <a:avLst/>
          </a:prstGeom>
          <a:noFill/>
        </p:spPr>
        <p:txBody>
          <a:bodyPr wrap="square">
            <a:spAutoFit/>
          </a:bodyPr>
          <a:lstStyle/>
          <a:p>
            <a:r>
              <a:rPr lang="en-US" b="1" i="0" dirty="0">
                <a:solidFill>
                  <a:schemeClr val="accent1"/>
                </a:solidFill>
                <a:effectLst/>
                <a:latin typeface="inter-bold"/>
              </a:rPr>
              <a:t>Proof by Truth Table:</a:t>
            </a:r>
            <a:endParaRPr lang="en-US" b="1" dirty="0">
              <a:solidFill>
                <a:schemeClr val="accent1"/>
              </a:solidFill>
            </a:endParaRPr>
          </a:p>
        </p:txBody>
      </p:sp>
      <p:pic>
        <p:nvPicPr>
          <p:cNvPr id="7" name="Picture 6">
            <a:extLst>
              <a:ext uri="{FF2B5EF4-FFF2-40B4-BE49-F238E27FC236}">
                <a16:creationId xmlns:a16="http://schemas.microsoft.com/office/drawing/2014/main" id="{331A94F4-40DE-33D5-99E2-364F75B4E731}"/>
              </a:ext>
            </a:extLst>
          </p:cNvPr>
          <p:cNvPicPr>
            <a:picLocks noChangeAspect="1"/>
          </p:cNvPicPr>
          <p:nvPr/>
        </p:nvPicPr>
        <p:blipFill>
          <a:blip r:embed="rId2"/>
          <a:stretch>
            <a:fillRect/>
          </a:stretch>
        </p:blipFill>
        <p:spPr>
          <a:xfrm>
            <a:off x="1414500" y="1204823"/>
            <a:ext cx="8234761" cy="646331"/>
          </a:xfrm>
          <a:prstGeom prst="rect">
            <a:avLst/>
          </a:prstGeom>
        </p:spPr>
      </p:pic>
      <p:pic>
        <p:nvPicPr>
          <p:cNvPr id="9" name="Picture 8">
            <a:extLst>
              <a:ext uri="{FF2B5EF4-FFF2-40B4-BE49-F238E27FC236}">
                <a16:creationId xmlns:a16="http://schemas.microsoft.com/office/drawing/2014/main" id="{580D3B94-1555-6204-AFC2-E3412ED2E59C}"/>
              </a:ext>
            </a:extLst>
          </p:cNvPr>
          <p:cNvPicPr>
            <a:picLocks noChangeAspect="1"/>
          </p:cNvPicPr>
          <p:nvPr/>
        </p:nvPicPr>
        <p:blipFill>
          <a:blip r:embed="rId3"/>
          <a:stretch>
            <a:fillRect/>
          </a:stretch>
        </p:blipFill>
        <p:spPr>
          <a:xfrm>
            <a:off x="1761104" y="3307572"/>
            <a:ext cx="8669792" cy="2151118"/>
          </a:xfrm>
          <a:prstGeom prst="rect">
            <a:avLst/>
          </a:prstGeom>
        </p:spPr>
      </p:pic>
    </p:spTree>
    <p:extLst>
      <p:ext uri="{BB962C8B-B14F-4D97-AF65-F5344CB8AC3E}">
        <p14:creationId xmlns:p14="http://schemas.microsoft.com/office/powerpoint/2010/main" val="126580426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32037C-FA12-F8AA-D20D-E1B137AD9C32}"/>
              </a:ext>
            </a:extLst>
          </p:cNvPr>
          <p:cNvSpPr txBox="1"/>
          <p:nvPr/>
        </p:nvSpPr>
        <p:spPr>
          <a:xfrm>
            <a:off x="304800" y="376443"/>
            <a:ext cx="6096000" cy="369332"/>
          </a:xfrm>
          <a:prstGeom prst="rect">
            <a:avLst/>
          </a:prstGeom>
          <a:noFill/>
        </p:spPr>
        <p:txBody>
          <a:bodyPr wrap="square">
            <a:spAutoFit/>
          </a:bodyPr>
          <a:lstStyle/>
          <a:p>
            <a:r>
              <a:rPr lang="en-US" b="1" dirty="0">
                <a:solidFill>
                  <a:schemeClr val="accent1"/>
                </a:solidFill>
              </a:rPr>
              <a:t>The Wumpus World in Artificial Intelligence</a:t>
            </a:r>
          </a:p>
        </p:txBody>
      </p:sp>
      <p:sp>
        <p:nvSpPr>
          <p:cNvPr id="5" name="TextBox 4">
            <a:extLst>
              <a:ext uri="{FF2B5EF4-FFF2-40B4-BE49-F238E27FC236}">
                <a16:creationId xmlns:a16="http://schemas.microsoft.com/office/drawing/2014/main" id="{AE91DCCC-6F77-6538-429D-CAC9B2D63D6B}"/>
              </a:ext>
            </a:extLst>
          </p:cNvPr>
          <p:cNvSpPr txBox="1"/>
          <p:nvPr/>
        </p:nvSpPr>
        <p:spPr>
          <a:xfrm>
            <a:off x="152400" y="674132"/>
            <a:ext cx="11637818" cy="5831725"/>
          </a:xfrm>
          <a:prstGeom prst="rect">
            <a:avLst/>
          </a:prstGeom>
          <a:noFill/>
        </p:spPr>
        <p:txBody>
          <a:bodyPr wrap="square">
            <a:spAutoFit/>
          </a:bodyPr>
          <a:lstStyle/>
          <a:p>
            <a:pPr algn="just">
              <a:lnSpc>
                <a:spcPct val="200000"/>
              </a:lnSpc>
            </a:pPr>
            <a:r>
              <a:rPr lang="en-US" dirty="0"/>
              <a:t>The Wumpus world is a simple example to illustrate the worth of a knowledge-based agent and represent knowledge representation. It was inspired by the video game Hunt the Wumpus by Gregory </a:t>
            </a:r>
            <a:r>
              <a:rPr lang="en-US" dirty="0" err="1"/>
              <a:t>Yob</a:t>
            </a:r>
            <a:r>
              <a:rPr lang="en-US" dirty="0"/>
              <a:t> in 1973.</a:t>
            </a:r>
          </a:p>
          <a:p>
            <a:endParaRPr lang="en-US" dirty="0"/>
          </a:p>
          <a:p>
            <a:pPr algn="just">
              <a:lnSpc>
                <a:spcPct val="200000"/>
              </a:lnSpc>
            </a:pPr>
            <a:r>
              <a:rPr lang="en-US" dirty="0"/>
              <a:t>The Wumpus world is a cave that has 4/4 rooms connected with passageways. So, there are a total of 16 rooms that are associated with each other. We have a knowledge-based agent who will go forward in this world. The cave has a room with a beast which is called Wumpus, who eats anyone who enters the room. The agent can shoot the Wumpus, but the agent has a single arrow. In the Wumpus world, there are some Pits rooms that are bottomless, and if the agent falls into Pits, then he will be stuck there forever. The exciting thing with this cave is that in one room there is a possibility of finding a heap of gold. So, the agent’s goal is to find the gold and climb out of the cave without falling into Pits or being eaten by Wumpus. The agent will get a reward if he comes out with gold, and he will get a penalty if eaten by Wumpus or falls into the pit.</a:t>
            </a:r>
          </a:p>
        </p:txBody>
      </p:sp>
    </p:spTree>
    <p:extLst>
      <p:ext uri="{BB962C8B-B14F-4D97-AF65-F5344CB8AC3E}">
        <p14:creationId xmlns:p14="http://schemas.microsoft.com/office/powerpoint/2010/main" val="281990224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1E2465-954C-2574-1EAA-AD04988EA02A}"/>
              </a:ext>
            </a:extLst>
          </p:cNvPr>
          <p:cNvSpPr txBox="1"/>
          <p:nvPr/>
        </p:nvSpPr>
        <p:spPr>
          <a:xfrm>
            <a:off x="408709" y="528935"/>
            <a:ext cx="11374582" cy="646331"/>
          </a:xfrm>
          <a:prstGeom prst="rect">
            <a:avLst/>
          </a:prstGeom>
          <a:noFill/>
        </p:spPr>
        <p:txBody>
          <a:bodyPr wrap="square">
            <a:spAutoFit/>
          </a:bodyPr>
          <a:lstStyle/>
          <a:p>
            <a:r>
              <a:rPr lang="en-US" dirty="0"/>
              <a:t>Following is a sample diagram for representing the Wumpus world. It is showing some rooms with Pits, one room with Wumpus, and one agent at (1, 1) square location of the world.</a:t>
            </a:r>
          </a:p>
        </p:txBody>
      </p:sp>
      <p:pic>
        <p:nvPicPr>
          <p:cNvPr id="4" name="Picture 3">
            <a:extLst>
              <a:ext uri="{FF2B5EF4-FFF2-40B4-BE49-F238E27FC236}">
                <a16:creationId xmlns:a16="http://schemas.microsoft.com/office/drawing/2014/main" id="{A2371B2D-7704-A885-8DF6-7C2A23B76C93}"/>
              </a:ext>
            </a:extLst>
          </p:cNvPr>
          <p:cNvPicPr>
            <a:picLocks noChangeAspect="1"/>
          </p:cNvPicPr>
          <p:nvPr/>
        </p:nvPicPr>
        <p:blipFill>
          <a:blip r:embed="rId2"/>
          <a:stretch>
            <a:fillRect/>
          </a:stretch>
        </p:blipFill>
        <p:spPr>
          <a:xfrm>
            <a:off x="2889917" y="1600199"/>
            <a:ext cx="5306345" cy="4620491"/>
          </a:xfrm>
          <a:prstGeom prst="rect">
            <a:avLst/>
          </a:prstGeom>
        </p:spPr>
      </p:pic>
    </p:spTree>
    <p:extLst>
      <p:ext uri="{BB962C8B-B14F-4D97-AF65-F5344CB8AC3E}">
        <p14:creationId xmlns:p14="http://schemas.microsoft.com/office/powerpoint/2010/main" val="71457391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22BB8B-6D5D-8567-C188-8DCA6EC82795}"/>
              </a:ext>
            </a:extLst>
          </p:cNvPr>
          <p:cNvSpPr txBox="1"/>
          <p:nvPr/>
        </p:nvSpPr>
        <p:spPr>
          <a:xfrm>
            <a:off x="429491" y="792586"/>
            <a:ext cx="11333018" cy="3338735"/>
          </a:xfrm>
          <a:prstGeom prst="rect">
            <a:avLst/>
          </a:prstGeom>
          <a:noFill/>
        </p:spPr>
        <p:txBody>
          <a:bodyPr wrap="square">
            <a:spAutoFit/>
          </a:bodyPr>
          <a:lstStyle/>
          <a:p>
            <a:r>
              <a:rPr lang="en-US" dirty="0"/>
              <a:t>There are also some components that can help the agent to navigate the cave. These components are given as follows:</a:t>
            </a:r>
          </a:p>
          <a:p>
            <a:endParaRPr lang="en-US" dirty="0"/>
          </a:p>
          <a:p>
            <a:pPr marL="285750" indent="-285750" algn="just">
              <a:lnSpc>
                <a:spcPct val="200000"/>
              </a:lnSpc>
              <a:buFont typeface="Arial" panose="020B0604020202020204" pitchFamily="34" charset="0"/>
              <a:buChar char="•"/>
            </a:pPr>
            <a:r>
              <a:rPr lang="en-US" dirty="0"/>
              <a:t>The rooms adjacent to the Wumpus room are smelly so it would have some stench.</a:t>
            </a:r>
          </a:p>
          <a:p>
            <a:pPr marL="285750" indent="-285750" algn="just">
              <a:lnSpc>
                <a:spcPct val="200000"/>
              </a:lnSpc>
              <a:buFont typeface="Arial" panose="020B0604020202020204" pitchFamily="34" charset="0"/>
              <a:buChar char="•"/>
            </a:pPr>
            <a:r>
              <a:rPr lang="en-US" dirty="0"/>
              <a:t>The room adjacent to PITs has a breeze, so if the agent reaches near PIT, then he will perceive the breeze.</a:t>
            </a:r>
          </a:p>
          <a:p>
            <a:pPr marL="285750" indent="-285750" algn="just">
              <a:lnSpc>
                <a:spcPct val="200000"/>
              </a:lnSpc>
              <a:buFont typeface="Arial" panose="020B0604020202020204" pitchFamily="34" charset="0"/>
              <a:buChar char="•"/>
            </a:pPr>
            <a:r>
              <a:rPr lang="en-US" dirty="0"/>
              <a:t>There will be glitter in the room if and only if the room has gold.</a:t>
            </a:r>
          </a:p>
          <a:p>
            <a:pPr marL="285750" indent="-285750" algn="just">
              <a:lnSpc>
                <a:spcPct val="200000"/>
              </a:lnSpc>
              <a:buFont typeface="Arial" panose="020B0604020202020204" pitchFamily="34" charset="0"/>
              <a:buChar char="•"/>
            </a:pPr>
            <a:r>
              <a:rPr lang="en-US" dirty="0"/>
              <a:t>The Wumpus can be killed by the agent if the agent is facing it, and Wumpus will emit a horrible scream which can be heard anywhere in the cave.</a:t>
            </a:r>
          </a:p>
        </p:txBody>
      </p:sp>
    </p:spTree>
    <p:extLst>
      <p:ext uri="{BB962C8B-B14F-4D97-AF65-F5344CB8AC3E}">
        <p14:creationId xmlns:p14="http://schemas.microsoft.com/office/powerpoint/2010/main" val="1901586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5867B5-631C-EAE0-CA1D-BA50DA305861}"/>
              </a:ext>
            </a:extLst>
          </p:cNvPr>
          <p:cNvPicPr>
            <a:picLocks noChangeAspect="1"/>
          </p:cNvPicPr>
          <p:nvPr/>
        </p:nvPicPr>
        <p:blipFill>
          <a:blip r:embed="rId2"/>
          <a:stretch>
            <a:fillRect/>
          </a:stretch>
        </p:blipFill>
        <p:spPr>
          <a:xfrm>
            <a:off x="529304" y="858982"/>
            <a:ext cx="10401932" cy="4869698"/>
          </a:xfrm>
          <a:prstGeom prst="rect">
            <a:avLst/>
          </a:prstGeom>
        </p:spPr>
      </p:pic>
    </p:spTree>
    <p:extLst>
      <p:ext uri="{BB962C8B-B14F-4D97-AF65-F5344CB8AC3E}">
        <p14:creationId xmlns:p14="http://schemas.microsoft.com/office/powerpoint/2010/main" val="342988397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B57E46-590F-2A3E-C100-A4E9F6103CC8}"/>
              </a:ext>
            </a:extLst>
          </p:cNvPr>
          <p:cNvSpPr txBox="1"/>
          <p:nvPr/>
        </p:nvSpPr>
        <p:spPr>
          <a:xfrm>
            <a:off x="235528" y="239738"/>
            <a:ext cx="11820114" cy="6186309"/>
          </a:xfrm>
          <a:prstGeom prst="rect">
            <a:avLst/>
          </a:prstGeom>
          <a:noFill/>
        </p:spPr>
        <p:txBody>
          <a:bodyPr wrap="square">
            <a:spAutoFit/>
          </a:bodyPr>
          <a:lstStyle/>
          <a:p>
            <a:r>
              <a:rPr lang="en-US" b="1" dirty="0"/>
              <a:t>PEAS description of Wumpus world:</a:t>
            </a:r>
          </a:p>
          <a:p>
            <a:r>
              <a:rPr lang="en-US" dirty="0"/>
              <a:t>To explain the Wumpus world we have given PEAS description as below:</a:t>
            </a:r>
          </a:p>
          <a:p>
            <a:endParaRPr lang="en-US" dirty="0"/>
          </a:p>
          <a:p>
            <a:r>
              <a:rPr lang="en-US" b="1" dirty="0"/>
              <a:t>Performance measure:</a:t>
            </a:r>
          </a:p>
          <a:p>
            <a:r>
              <a:rPr lang="en-US" dirty="0"/>
              <a:t>+1000 reward points if the agent comes out of the cave with the gold.</a:t>
            </a:r>
          </a:p>
          <a:p>
            <a:r>
              <a:rPr lang="en-US" dirty="0"/>
              <a:t>-1000 points penalty for being eaten by the Wumpus or falling into the pit.</a:t>
            </a:r>
          </a:p>
          <a:p>
            <a:r>
              <a:rPr lang="en-US" dirty="0"/>
              <a:t>-1 for each action, and -10 for using an arrow.</a:t>
            </a:r>
          </a:p>
          <a:p>
            <a:r>
              <a:rPr lang="en-US" dirty="0"/>
              <a:t>The game ends if either agent dies or came out of the cave.</a:t>
            </a:r>
          </a:p>
          <a:p>
            <a:endParaRPr lang="en-US" dirty="0"/>
          </a:p>
          <a:p>
            <a:r>
              <a:rPr lang="en-US" b="1" dirty="0"/>
              <a:t>Environment:</a:t>
            </a:r>
          </a:p>
          <a:p>
            <a:r>
              <a:rPr lang="en-US" dirty="0"/>
              <a:t>A 4*4 grid of rooms.</a:t>
            </a:r>
          </a:p>
          <a:p>
            <a:r>
              <a:rPr lang="en-US" dirty="0"/>
              <a:t>The agent is initially in room square [1, 1], facing toward the right.</a:t>
            </a:r>
          </a:p>
          <a:p>
            <a:r>
              <a:rPr lang="en-US" dirty="0"/>
              <a:t>The location of Wumpus and gold are chosen randomly except the first square [1,1].</a:t>
            </a:r>
          </a:p>
          <a:p>
            <a:endParaRPr lang="en-US" dirty="0"/>
          </a:p>
          <a:p>
            <a:r>
              <a:rPr lang="en-US" dirty="0"/>
              <a:t>Each square of the cave can be a pit with a probability of 0.2 except the first square.</a:t>
            </a:r>
          </a:p>
          <a:p>
            <a:r>
              <a:rPr lang="en-US" b="1" dirty="0"/>
              <a:t>Actuators:</a:t>
            </a:r>
          </a:p>
          <a:p>
            <a:r>
              <a:rPr lang="en-US" dirty="0"/>
              <a:t>Left turn,</a:t>
            </a:r>
          </a:p>
          <a:p>
            <a:r>
              <a:rPr lang="en-US" dirty="0"/>
              <a:t>Right turn</a:t>
            </a:r>
          </a:p>
          <a:p>
            <a:r>
              <a:rPr lang="en-US" dirty="0"/>
              <a:t>Move forward</a:t>
            </a:r>
          </a:p>
          <a:p>
            <a:r>
              <a:rPr lang="en-US" dirty="0"/>
              <a:t>Grab</a:t>
            </a:r>
          </a:p>
          <a:p>
            <a:r>
              <a:rPr lang="en-US" dirty="0"/>
              <a:t>Release</a:t>
            </a:r>
          </a:p>
          <a:p>
            <a:r>
              <a:rPr lang="en-US" dirty="0"/>
              <a:t>Shoot.</a:t>
            </a:r>
          </a:p>
        </p:txBody>
      </p:sp>
    </p:spTree>
    <p:extLst>
      <p:ext uri="{BB962C8B-B14F-4D97-AF65-F5344CB8AC3E}">
        <p14:creationId xmlns:p14="http://schemas.microsoft.com/office/powerpoint/2010/main" val="11428100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6E6952-BD3E-AD3B-A0EF-FE4A351363A9}"/>
              </a:ext>
            </a:extLst>
          </p:cNvPr>
          <p:cNvSpPr txBox="1"/>
          <p:nvPr/>
        </p:nvSpPr>
        <p:spPr>
          <a:xfrm>
            <a:off x="345241" y="843677"/>
            <a:ext cx="11501517" cy="4065857"/>
          </a:xfrm>
          <a:prstGeom prst="rect">
            <a:avLst/>
          </a:prstGeom>
          <a:noFill/>
        </p:spPr>
        <p:txBody>
          <a:bodyPr wrap="square">
            <a:spAutoFit/>
          </a:bodyPr>
          <a:lstStyle/>
          <a:p>
            <a:r>
              <a:rPr lang="en-US" b="1" dirty="0">
                <a:solidFill>
                  <a:schemeClr val="accent1"/>
                </a:solidFill>
              </a:rPr>
              <a:t>Sensors:</a:t>
            </a:r>
          </a:p>
          <a:p>
            <a:pPr marL="285750" indent="-285750">
              <a:lnSpc>
                <a:spcPct val="150000"/>
              </a:lnSpc>
              <a:buFont typeface="Arial" panose="020B0604020202020204" pitchFamily="34" charset="0"/>
              <a:buChar char="•"/>
            </a:pPr>
            <a:r>
              <a:rPr lang="en-US" dirty="0"/>
              <a:t>The agent will perceive the stench if he is in the room adjacent to the Wumpus. (Not diagonally).</a:t>
            </a:r>
          </a:p>
          <a:p>
            <a:pPr marL="285750" indent="-285750">
              <a:lnSpc>
                <a:spcPct val="150000"/>
              </a:lnSpc>
              <a:buFont typeface="Arial" panose="020B0604020202020204" pitchFamily="34" charset="0"/>
              <a:buChar char="•"/>
            </a:pPr>
            <a:r>
              <a:rPr lang="en-US" dirty="0"/>
              <a:t>The agent will perceive a breeze if he is in the room directly adjacent to the Pit.</a:t>
            </a:r>
          </a:p>
          <a:p>
            <a:pPr marL="285750" indent="-285750">
              <a:lnSpc>
                <a:spcPct val="150000"/>
              </a:lnSpc>
              <a:buFont typeface="Arial" panose="020B0604020202020204" pitchFamily="34" charset="0"/>
              <a:buChar char="•"/>
            </a:pPr>
            <a:r>
              <a:rPr lang="en-US" dirty="0"/>
              <a:t>The agent will perceive the glitter in the room where the gold is present.</a:t>
            </a:r>
          </a:p>
          <a:p>
            <a:pPr marL="285750" indent="-285750">
              <a:lnSpc>
                <a:spcPct val="150000"/>
              </a:lnSpc>
              <a:buFont typeface="Arial" panose="020B0604020202020204" pitchFamily="34" charset="0"/>
              <a:buChar char="•"/>
            </a:pPr>
            <a:r>
              <a:rPr lang="en-US" dirty="0"/>
              <a:t>The agent will perceive the bump if he walks into a wall.</a:t>
            </a:r>
          </a:p>
          <a:p>
            <a:pPr marL="285750" indent="-285750">
              <a:lnSpc>
                <a:spcPct val="150000"/>
              </a:lnSpc>
              <a:buFont typeface="Arial" panose="020B0604020202020204" pitchFamily="34" charset="0"/>
              <a:buChar char="•"/>
            </a:pPr>
            <a:r>
              <a:rPr lang="en-US" dirty="0"/>
              <a:t>When the Wumpus is shot, it emits a horrible scream which can be perceived anywhere in the cave.</a:t>
            </a:r>
          </a:p>
          <a:p>
            <a:pPr marL="285750" indent="-285750">
              <a:lnSpc>
                <a:spcPct val="150000"/>
              </a:lnSpc>
              <a:buFont typeface="Arial" panose="020B0604020202020204" pitchFamily="34" charset="0"/>
              <a:buChar char="•"/>
            </a:pPr>
            <a:r>
              <a:rPr lang="en-US" dirty="0"/>
              <a:t>These percepts can be represented as five element list, in which we will have different indicators for each sensor.</a:t>
            </a:r>
          </a:p>
          <a:p>
            <a:pPr marL="285750" indent="-285750">
              <a:lnSpc>
                <a:spcPct val="150000"/>
              </a:lnSpc>
              <a:buFont typeface="Arial" panose="020B0604020202020204" pitchFamily="34" charset="0"/>
              <a:buChar char="•"/>
            </a:pPr>
            <a:r>
              <a:rPr lang="en-US" dirty="0"/>
              <a:t>For example, if the agent perceives stench or breeze, but no glitter, no bump, and no scream then it can be represented as:</a:t>
            </a:r>
          </a:p>
          <a:p>
            <a:pPr marL="285750" indent="-285750">
              <a:lnSpc>
                <a:spcPct val="150000"/>
              </a:lnSpc>
              <a:buFont typeface="Arial" panose="020B0604020202020204" pitchFamily="34" charset="0"/>
              <a:buChar char="•"/>
            </a:pPr>
            <a:r>
              <a:rPr lang="en-US" dirty="0"/>
              <a:t>[Stench, Breeze, None, None, None].</a:t>
            </a:r>
          </a:p>
        </p:txBody>
      </p:sp>
    </p:spTree>
    <p:extLst>
      <p:ext uri="{BB962C8B-B14F-4D97-AF65-F5344CB8AC3E}">
        <p14:creationId xmlns:p14="http://schemas.microsoft.com/office/powerpoint/2010/main" val="89005739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87C330-D217-002A-4288-8A82254AA745}"/>
              </a:ext>
            </a:extLst>
          </p:cNvPr>
          <p:cNvSpPr txBox="1"/>
          <p:nvPr/>
        </p:nvSpPr>
        <p:spPr>
          <a:xfrm>
            <a:off x="262720" y="716340"/>
            <a:ext cx="11651776" cy="4169731"/>
          </a:xfrm>
          <a:prstGeom prst="rect">
            <a:avLst/>
          </a:prstGeom>
          <a:noFill/>
        </p:spPr>
        <p:txBody>
          <a:bodyPr wrap="square">
            <a:spAutoFit/>
          </a:bodyPr>
          <a:lstStyle/>
          <a:p>
            <a:r>
              <a:rPr lang="en-US" b="1" dirty="0">
                <a:solidFill>
                  <a:schemeClr val="accent1"/>
                </a:solidFill>
              </a:rPr>
              <a:t>The Wumpus World Properties:</a:t>
            </a:r>
          </a:p>
          <a:p>
            <a:pPr marL="285750" indent="-285750">
              <a:lnSpc>
                <a:spcPct val="200000"/>
              </a:lnSpc>
              <a:buFont typeface="Arial" panose="020B0604020202020204" pitchFamily="34" charset="0"/>
              <a:buChar char="•"/>
            </a:pPr>
            <a:r>
              <a:rPr lang="en-US" b="1" dirty="0">
                <a:solidFill>
                  <a:schemeClr val="accent1"/>
                </a:solidFill>
              </a:rPr>
              <a:t>Partially observable: </a:t>
            </a:r>
            <a:r>
              <a:rPr lang="en-US" dirty="0"/>
              <a:t>The Wumpus world is partially observable because the agent can only perceive the close environment such as an adjacent room.</a:t>
            </a:r>
          </a:p>
          <a:p>
            <a:pPr>
              <a:lnSpc>
                <a:spcPct val="200000"/>
              </a:lnSpc>
            </a:pPr>
            <a:r>
              <a:rPr lang="en-US" b="1" dirty="0">
                <a:solidFill>
                  <a:schemeClr val="accent1"/>
                </a:solidFill>
              </a:rPr>
              <a:t>Deterministic: </a:t>
            </a:r>
            <a:r>
              <a:rPr lang="en-US" dirty="0"/>
              <a:t>It is deterministic, as the result and outcome of the world are already known.</a:t>
            </a:r>
          </a:p>
          <a:p>
            <a:pPr>
              <a:lnSpc>
                <a:spcPct val="200000"/>
              </a:lnSpc>
            </a:pPr>
            <a:r>
              <a:rPr lang="en-US" b="1" dirty="0">
                <a:solidFill>
                  <a:schemeClr val="accent1"/>
                </a:solidFill>
              </a:rPr>
              <a:t>Sequential:</a:t>
            </a:r>
            <a:r>
              <a:rPr lang="en-US" dirty="0"/>
              <a:t> The order is important, so it is sequential.</a:t>
            </a:r>
          </a:p>
          <a:p>
            <a:pPr>
              <a:lnSpc>
                <a:spcPct val="200000"/>
              </a:lnSpc>
            </a:pPr>
            <a:r>
              <a:rPr lang="en-US" b="1" dirty="0">
                <a:solidFill>
                  <a:schemeClr val="accent1"/>
                </a:solidFill>
              </a:rPr>
              <a:t>Static: </a:t>
            </a:r>
            <a:r>
              <a:rPr lang="en-US" dirty="0"/>
              <a:t>It is static as Wumpus and Pits are not moving.</a:t>
            </a:r>
          </a:p>
          <a:p>
            <a:pPr>
              <a:lnSpc>
                <a:spcPct val="200000"/>
              </a:lnSpc>
            </a:pPr>
            <a:r>
              <a:rPr lang="en-US" b="1" dirty="0">
                <a:solidFill>
                  <a:schemeClr val="accent1"/>
                </a:solidFill>
              </a:rPr>
              <a:t>Discrete:</a:t>
            </a:r>
            <a:r>
              <a:rPr lang="en-US" dirty="0"/>
              <a:t> The environment is discrete.</a:t>
            </a:r>
          </a:p>
          <a:p>
            <a:pPr>
              <a:lnSpc>
                <a:spcPct val="200000"/>
              </a:lnSpc>
            </a:pPr>
            <a:r>
              <a:rPr lang="en-US" dirty="0"/>
              <a:t>One agent: The environment is a single agent as we have one agent only and Wumpus is not considered as an agent.</a:t>
            </a:r>
          </a:p>
        </p:txBody>
      </p:sp>
    </p:spTree>
    <p:extLst>
      <p:ext uri="{BB962C8B-B14F-4D97-AF65-F5344CB8AC3E}">
        <p14:creationId xmlns:p14="http://schemas.microsoft.com/office/powerpoint/2010/main" val="420457696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8B142F-8B56-144B-BF60-621D43E5A6F3}"/>
              </a:ext>
            </a:extLst>
          </p:cNvPr>
          <p:cNvSpPr txBox="1"/>
          <p:nvPr/>
        </p:nvSpPr>
        <p:spPr>
          <a:xfrm>
            <a:off x="139889" y="189637"/>
            <a:ext cx="11706367" cy="3096360"/>
          </a:xfrm>
          <a:prstGeom prst="rect">
            <a:avLst/>
          </a:prstGeom>
          <a:noFill/>
        </p:spPr>
        <p:txBody>
          <a:bodyPr wrap="square">
            <a:spAutoFit/>
          </a:bodyPr>
          <a:lstStyle/>
          <a:p>
            <a:r>
              <a:rPr lang="en-US" b="1" dirty="0">
                <a:solidFill>
                  <a:schemeClr val="accent1"/>
                </a:solidFill>
              </a:rPr>
              <a:t>Exploring the Wumpus world:</a:t>
            </a:r>
          </a:p>
          <a:p>
            <a:r>
              <a:rPr lang="en-US" dirty="0"/>
              <a:t>Now we will explore the Wumpus world and will determine how the agent will find its goal by applying logical reasoning.</a:t>
            </a:r>
          </a:p>
          <a:p>
            <a:endParaRPr lang="en-US" dirty="0"/>
          </a:p>
          <a:p>
            <a:r>
              <a:rPr lang="en-US" b="1" dirty="0">
                <a:solidFill>
                  <a:schemeClr val="accent1"/>
                </a:solidFill>
              </a:rPr>
              <a:t>Agent's First step</a:t>
            </a:r>
            <a:r>
              <a:rPr lang="en-US" dirty="0"/>
              <a:t>:</a:t>
            </a:r>
          </a:p>
          <a:p>
            <a:endParaRPr lang="en-US" dirty="0"/>
          </a:p>
          <a:p>
            <a:pPr>
              <a:lnSpc>
                <a:spcPct val="150000"/>
              </a:lnSpc>
            </a:pPr>
            <a:r>
              <a:rPr lang="en-US" dirty="0"/>
              <a:t>Initially, the agent is in the first room or on the square [1,1], and we already know that this room is safe for the agent, so to represent on the below diagram (a) that room is safe we will add the symbol OK. Symbol A is used to represent the agent, symbol B for the breeze, G for Glitter or gold, V for the visited room, P for pits, and W for Wumpus.</a:t>
            </a:r>
          </a:p>
          <a:p>
            <a:pPr>
              <a:lnSpc>
                <a:spcPct val="150000"/>
              </a:lnSpc>
            </a:pPr>
            <a:r>
              <a:rPr lang="en-US" dirty="0"/>
              <a:t>In Room [1,1] agent does not feel any breeze or any Stench which means the adjacent squares are also OK.</a:t>
            </a:r>
          </a:p>
        </p:txBody>
      </p:sp>
      <p:pic>
        <p:nvPicPr>
          <p:cNvPr id="4" name="Picture 3">
            <a:extLst>
              <a:ext uri="{FF2B5EF4-FFF2-40B4-BE49-F238E27FC236}">
                <a16:creationId xmlns:a16="http://schemas.microsoft.com/office/drawing/2014/main" id="{839A419E-A609-2084-3677-89B2D0707B55}"/>
              </a:ext>
            </a:extLst>
          </p:cNvPr>
          <p:cNvPicPr>
            <a:picLocks noChangeAspect="1"/>
          </p:cNvPicPr>
          <p:nvPr/>
        </p:nvPicPr>
        <p:blipFill>
          <a:blip r:embed="rId2"/>
          <a:stretch>
            <a:fillRect/>
          </a:stretch>
        </p:blipFill>
        <p:spPr>
          <a:xfrm>
            <a:off x="2688610" y="3429000"/>
            <a:ext cx="4665046" cy="3136002"/>
          </a:xfrm>
          <a:prstGeom prst="rect">
            <a:avLst/>
          </a:prstGeom>
        </p:spPr>
      </p:pic>
    </p:spTree>
    <p:extLst>
      <p:ext uri="{BB962C8B-B14F-4D97-AF65-F5344CB8AC3E}">
        <p14:creationId xmlns:p14="http://schemas.microsoft.com/office/powerpoint/2010/main" val="51888069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870104-D239-6FF7-0514-8A9BC2B87309}"/>
              </a:ext>
            </a:extLst>
          </p:cNvPr>
          <p:cNvSpPr txBox="1"/>
          <p:nvPr/>
        </p:nvSpPr>
        <p:spPr>
          <a:xfrm>
            <a:off x="386118" y="1276910"/>
            <a:ext cx="11419764" cy="3416320"/>
          </a:xfrm>
          <a:prstGeom prst="rect">
            <a:avLst/>
          </a:prstGeom>
          <a:noFill/>
        </p:spPr>
        <p:txBody>
          <a:bodyPr wrap="square">
            <a:spAutoFit/>
          </a:bodyPr>
          <a:lstStyle/>
          <a:p>
            <a:r>
              <a:rPr lang="en-US" b="1" dirty="0">
                <a:solidFill>
                  <a:schemeClr val="accent1"/>
                </a:solidFill>
              </a:rPr>
              <a:t>Agent's second Step:</a:t>
            </a:r>
          </a:p>
          <a:p>
            <a:endParaRPr lang="en-US" dirty="0"/>
          </a:p>
          <a:p>
            <a:pPr algn="just">
              <a:lnSpc>
                <a:spcPct val="150000"/>
              </a:lnSpc>
            </a:pPr>
            <a:r>
              <a:rPr lang="en-US" dirty="0"/>
              <a:t>Now agent needs to move forward, so it will either move to [1, 2], or [2,1]. Let's suppose the agent moves to the room [2, 1], at this room agent perceives some breeze which means Pit is around this room. The pit can be in [3, 1], or [2,2], so we will add the symbol P? to say that, is this Pit room?</a:t>
            </a:r>
          </a:p>
          <a:p>
            <a:pPr algn="just">
              <a:lnSpc>
                <a:spcPct val="150000"/>
              </a:lnSpc>
            </a:pPr>
            <a:endParaRPr lang="en-US" dirty="0"/>
          </a:p>
          <a:p>
            <a:pPr algn="just">
              <a:lnSpc>
                <a:spcPct val="150000"/>
              </a:lnSpc>
            </a:pPr>
            <a:r>
              <a:rPr lang="en-US" dirty="0"/>
              <a:t>Now agent will stop and think and will not make any harmful moves. The agent will go back to the [1, 1] room. The room [1,1], and [2,1] are visited by the agent, so we will use the symbol V to represent the visited squares.</a:t>
            </a:r>
          </a:p>
          <a:p>
            <a:endParaRPr lang="en-US" dirty="0"/>
          </a:p>
        </p:txBody>
      </p:sp>
    </p:spTree>
    <p:extLst>
      <p:ext uri="{BB962C8B-B14F-4D97-AF65-F5344CB8AC3E}">
        <p14:creationId xmlns:p14="http://schemas.microsoft.com/office/powerpoint/2010/main" val="7017412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BC468C-052C-0FC0-6971-E2A9B1558271}"/>
              </a:ext>
            </a:extLst>
          </p:cNvPr>
          <p:cNvSpPr txBox="1"/>
          <p:nvPr/>
        </p:nvSpPr>
        <p:spPr>
          <a:xfrm>
            <a:off x="330959" y="497976"/>
            <a:ext cx="11624480" cy="2680862"/>
          </a:xfrm>
          <a:prstGeom prst="rect">
            <a:avLst/>
          </a:prstGeom>
          <a:noFill/>
        </p:spPr>
        <p:txBody>
          <a:bodyPr wrap="square">
            <a:spAutoFit/>
          </a:bodyPr>
          <a:lstStyle/>
          <a:p>
            <a:r>
              <a:rPr lang="en-US" b="1" dirty="0">
                <a:solidFill>
                  <a:schemeClr val="accent1"/>
                </a:solidFill>
              </a:rPr>
              <a:t>Agent's third step:</a:t>
            </a:r>
          </a:p>
          <a:p>
            <a:endParaRPr lang="en-US" dirty="0"/>
          </a:p>
          <a:p>
            <a:pPr>
              <a:lnSpc>
                <a:spcPct val="150000"/>
              </a:lnSpc>
            </a:pPr>
            <a:r>
              <a:rPr lang="en-US" dirty="0"/>
              <a:t>In the third step, now agent will move to room [1,2] which is OK. In the room [1,2] agent perceives a stench which means there must be a Wumpus nearby. But Wumpus cannot be in the room [1,1] as by the rules of the game, and not in [2,2] (Agent had not detected any stench when he was at [2,1]). Therefore, the agent infers that Wumpus is in the room [1,3], and in the current state, there is no breeze which means in [2,2] there is no Pit and no Wumpus. So, it is safe, and we will mark it OK, and the agent moves further in [2,2].</a:t>
            </a:r>
          </a:p>
        </p:txBody>
      </p:sp>
      <p:pic>
        <p:nvPicPr>
          <p:cNvPr id="4" name="Picture 3">
            <a:extLst>
              <a:ext uri="{FF2B5EF4-FFF2-40B4-BE49-F238E27FC236}">
                <a16:creationId xmlns:a16="http://schemas.microsoft.com/office/drawing/2014/main" id="{8A8A3BEF-0D15-C2B9-29C9-F6B2A5163C3B}"/>
              </a:ext>
            </a:extLst>
          </p:cNvPr>
          <p:cNvPicPr>
            <a:picLocks noChangeAspect="1"/>
          </p:cNvPicPr>
          <p:nvPr/>
        </p:nvPicPr>
        <p:blipFill>
          <a:blip r:embed="rId2"/>
          <a:stretch>
            <a:fillRect/>
          </a:stretch>
        </p:blipFill>
        <p:spPr>
          <a:xfrm>
            <a:off x="3337090" y="3407274"/>
            <a:ext cx="4562475" cy="2952750"/>
          </a:xfrm>
          <a:prstGeom prst="rect">
            <a:avLst/>
          </a:prstGeom>
        </p:spPr>
      </p:pic>
    </p:spTree>
    <p:extLst>
      <p:ext uri="{BB962C8B-B14F-4D97-AF65-F5344CB8AC3E}">
        <p14:creationId xmlns:p14="http://schemas.microsoft.com/office/powerpoint/2010/main" val="402393375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B911F0-F2AD-EA38-D3A8-18FFC1D0851A}"/>
              </a:ext>
            </a:extLst>
          </p:cNvPr>
          <p:cNvSpPr txBox="1"/>
          <p:nvPr/>
        </p:nvSpPr>
        <p:spPr>
          <a:xfrm>
            <a:off x="412845" y="740097"/>
            <a:ext cx="11556242" cy="1434367"/>
          </a:xfrm>
          <a:prstGeom prst="rect">
            <a:avLst/>
          </a:prstGeom>
          <a:noFill/>
        </p:spPr>
        <p:txBody>
          <a:bodyPr wrap="square">
            <a:spAutoFit/>
          </a:bodyPr>
          <a:lstStyle/>
          <a:p>
            <a:r>
              <a:rPr lang="en-US" b="1" dirty="0">
                <a:solidFill>
                  <a:schemeClr val="accent1"/>
                </a:solidFill>
              </a:rPr>
              <a:t>Agent's fourth step:</a:t>
            </a:r>
          </a:p>
          <a:p>
            <a:endParaRPr lang="en-US" dirty="0"/>
          </a:p>
          <a:p>
            <a:pPr>
              <a:lnSpc>
                <a:spcPct val="150000"/>
              </a:lnSpc>
            </a:pPr>
            <a:r>
              <a:rPr lang="en-US" dirty="0"/>
              <a:t>In room [2,2], there is no stench, and no breezes are present so let’s suppose the agent decides to move to [2,3]. In room [2,3] agent perceives glitter, so it should grab the gold and climb out of the cave.</a:t>
            </a:r>
          </a:p>
        </p:txBody>
      </p:sp>
    </p:spTree>
    <p:extLst>
      <p:ext uri="{BB962C8B-B14F-4D97-AF65-F5344CB8AC3E}">
        <p14:creationId xmlns:p14="http://schemas.microsoft.com/office/powerpoint/2010/main" val="305297923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99EDF1-CD25-64BE-4165-562CB6D0AA6B}"/>
              </a:ext>
            </a:extLst>
          </p:cNvPr>
          <p:cNvSpPr txBox="1"/>
          <p:nvPr/>
        </p:nvSpPr>
        <p:spPr>
          <a:xfrm>
            <a:off x="249381" y="404152"/>
            <a:ext cx="6096000" cy="369332"/>
          </a:xfrm>
          <a:prstGeom prst="rect">
            <a:avLst/>
          </a:prstGeom>
          <a:noFill/>
        </p:spPr>
        <p:txBody>
          <a:bodyPr wrap="square">
            <a:spAutoFit/>
          </a:bodyPr>
          <a:lstStyle/>
          <a:p>
            <a:r>
              <a:rPr lang="en-US" b="1" dirty="0">
                <a:solidFill>
                  <a:schemeClr val="accent1"/>
                </a:solidFill>
              </a:rPr>
              <a:t>Knowledge-base for Wumpus world</a:t>
            </a:r>
          </a:p>
        </p:txBody>
      </p:sp>
      <p:sp>
        <p:nvSpPr>
          <p:cNvPr id="5" name="TextBox 4">
            <a:extLst>
              <a:ext uri="{FF2B5EF4-FFF2-40B4-BE49-F238E27FC236}">
                <a16:creationId xmlns:a16="http://schemas.microsoft.com/office/drawing/2014/main" id="{BBE4B786-0131-96E0-BCBB-E21839718262}"/>
              </a:ext>
            </a:extLst>
          </p:cNvPr>
          <p:cNvSpPr txBox="1"/>
          <p:nvPr/>
        </p:nvSpPr>
        <p:spPr>
          <a:xfrm>
            <a:off x="415635" y="875298"/>
            <a:ext cx="11485419" cy="646331"/>
          </a:xfrm>
          <a:prstGeom prst="rect">
            <a:avLst/>
          </a:prstGeom>
          <a:noFill/>
        </p:spPr>
        <p:txBody>
          <a:bodyPr wrap="square">
            <a:spAutoFit/>
          </a:bodyPr>
          <a:lstStyle/>
          <a:p>
            <a:r>
              <a:rPr lang="en-US" dirty="0"/>
              <a:t>Creating a knowledge base for the Wumpus world and deriving some proves for the Wumpus-world using propositional logic.</a:t>
            </a:r>
          </a:p>
        </p:txBody>
      </p:sp>
      <p:sp>
        <p:nvSpPr>
          <p:cNvPr id="7" name="TextBox 6">
            <a:extLst>
              <a:ext uri="{FF2B5EF4-FFF2-40B4-BE49-F238E27FC236}">
                <a16:creationId xmlns:a16="http://schemas.microsoft.com/office/drawing/2014/main" id="{3861E06D-5468-06FE-2C31-D2A4157C4A76}"/>
              </a:ext>
            </a:extLst>
          </p:cNvPr>
          <p:cNvSpPr txBox="1"/>
          <p:nvPr/>
        </p:nvSpPr>
        <p:spPr>
          <a:xfrm>
            <a:off x="249380" y="1623443"/>
            <a:ext cx="11651673" cy="1754326"/>
          </a:xfrm>
          <a:prstGeom prst="rect">
            <a:avLst/>
          </a:prstGeom>
          <a:noFill/>
        </p:spPr>
        <p:txBody>
          <a:bodyPr wrap="square">
            <a:spAutoFit/>
          </a:bodyPr>
          <a:lstStyle/>
          <a:p>
            <a:pPr algn="just"/>
            <a:r>
              <a:rPr lang="en-US" dirty="0"/>
              <a:t>The agent starts visiting from the first square [1, 1], and we already know that this room is safe for the agent.</a:t>
            </a:r>
          </a:p>
          <a:p>
            <a:pPr algn="just"/>
            <a:endParaRPr lang="en-US" dirty="0"/>
          </a:p>
          <a:p>
            <a:pPr algn="just"/>
            <a:r>
              <a:rPr lang="en-US" dirty="0"/>
              <a:t> To build a knowledge base for the Wumpus world, we will use some rules and atomic propositions. </a:t>
            </a:r>
          </a:p>
          <a:p>
            <a:pPr algn="just"/>
            <a:endParaRPr lang="en-US" dirty="0"/>
          </a:p>
          <a:p>
            <a:pPr algn="just"/>
            <a:r>
              <a:rPr lang="en-US" dirty="0"/>
              <a:t>We need the symbol [i, j] for each location in the Wumpus world, where i is for the location of rows, and j for column location.</a:t>
            </a:r>
          </a:p>
        </p:txBody>
      </p:sp>
      <p:pic>
        <p:nvPicPr>
          <p:cNvPr id="8" name="Picture 7">
            <a:extLst>
              <a:ext uri="{FF2B5EF4-FFF2-40B4-BE49-F238E27FC236}">
                <a16:creationId xmlns:a16="http://schemas.microsoft.com/office/drawing/2014/main" id="{384F94E8-F58C-E6F2-D3F0-04D7F582F973}"/>
              </a:ext>
            </a:extLst>
          </p:cNvPr>
          <p:cNvPicPr>
            <a:picLocks noChangeAspect="1"/>
          </p:cNvPicPr>
          <p:nvPr/>
        </p:nvPicPr>
        <p:blipFill>
          <a:blip r:embed="rId2"/>
          <a:stretch>
            <a:fillRect/>
          </a:stretch>
        </p:blipFill>
        <p:spPr>
          <a:xfrm>
            <a:off x="3500437" y="2986748"/>
            <a:ext cx="4276725" cy="3467100"/>
          </a:xfrm>
          <a:prstGeom prst="rect">
            <a:avLst/>
          </a:prstGeom>
        </p:spPr>
      </p:pic>
    </p:spTree>
    <p:extLst>
      <p:ext uri="{BB962C8B-B14F-4D97-AF65-F5344CB8AC3E}">
        <p14:creationId xmlns:p14="http://schemas.microsoft.com/office/powerpoint/2010/main" val="296163801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BF53A7-93FD-25D2-8A16-E2B9466B2F36}"/>
              </a:ext>
            </a:extLst>
          </p:cNvPr>
          <p:cNvSpPr txBox="1"/>
          <p:nvPr/>
        </p:nvSpPr>
        <p:spPr>
          <a:xfrm>
            <a:off x="665018" y="473747"/>
            <a:ext cx="10972800" cy="5104603"/>
          </a:xfrm>
          <a:prstGeom prst="rect">
            <a:avLst/>
          </a:prstGeom>
          <a:noFill/>
        </p:spPr>
        <p:txBody>
          <a:bodyPr wrap="square">
            <a:spAutoFit/>
          </a:bodyPr>
          <a:lstStyle/>
          <a:p>
            <a:pPr algn="just"/>
            <a:r>
              <a:rPr lang="en-US" b="1" i="0" dirty="0">
                <a:solidFill>
                  <a:schemeClr val="accent1"/>
                </a:solidFill>
                <a:effectLst/>
                <a:latin typeface="erdana"/>
              </a:rPr>
              <a:t>Atomic proposition variable for Wumpus world:</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P</a:t>
            </a:r>
            <a:r>
              <a:rPr lang="en-US" b="1" i="0" baseline="-25000" dirty="0" err="1">
                <a:solidFill>
                  <a:srgbClr val="000000"/>
                </a:solidFill>
                <a:effectLst/>
                <a:latin typeface="inter-bold"/>
              </a:rPr>
              <a:t>i,j</a:t>
            </a:r>
            <a:r>
              <a:rPr lang="en-US" b="0" i="0" dirty="0">
                <a:solidFill>
                  <a:srgbClr val="000000"/>
                </a:solidFill>
                <a:effectLst/>
                <a:latin typeface="inter-regular"/>
              </a:rPr>
              <a:t> be true if there is a Pit in the room [i,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B</a:t>
            </a:r>
            <a:r>
              <a:rPr lang="en-US" b="1" i="0" baseline="-25000" dirty="0" err="1">
                <a:solidFill>
                  <a:srgbClr val="000000"/>
                </a:solidFill>
                <a:effectLst/>
                <a:latin typeface="inter-bold"/>
              </a:rPr>
              <a:t>i,j</a:t>
            </a:r>
            <a:r>
              <a:rPr lang="en-US" b="0" i="0" dirty="0">
                <a:solidFill>
                  <a:srgbClr val="000000"/>
                </a:solidFill>
                <a:effectLst/>
                <a:latin typeface="inter-regular"/>
              </a:rPr>
              <a:t> be true if the agent perceives breeze in [i, j], (dead or alive).</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W</a:t>
            </a:r>
            <a:r>
              <a:rPr lang="en-US" b="1" i="0" baseline="-25000" dirty="0" err="1">
                <a:solidFill>
                  <a:srgbClr val="000000"/>
                </a:solidFill>
                <a:effectLst/>
                <a:latin typeface="inter-bold"/>
              </a:rPr>
              <a:t>i,j</a:t>
            </a:r>
            <a:r>
              <a:rPr lang="en-US" b="0" i="0" dirty="0">
                <a:solidFill>
                  <a:srgbClr val="000000"/>
                </a:solidFill>
                <a:effectLst/>
                <a:latin typeface="inter-regular"/>
              </a:rPr>
              <a:t> be true if there is Wumpus in the square[i,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S</a:t>
            </a:r>
            <a:r>
              <a:rPr lang="en-US" b="1" i="0" baseline="-25000" dirty="0" err="1">
                <a:solidFill>
                  <a:srgbClr val="000000"/>
                </a:solidFill>
                <a:effectLst/>
                <a:latin typeface="inter-bold"/>
              </a:rPr>
              <a:t>i,j</a:t>
            </a:r>
            <a:r>
              <a:rPr lang="en-US" b="0" i="0" dirty="0">
                <a:solidFill>
                  <a:srgbClr val="000000"/>
                </a:solidFill>
                <a:effectLst/>
                <a:latin typeface="inter-regular"/>
              </a:rPr>
              <a:t> be true if the agent perceives a stench in the square [i,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V</a:t>
            </a:r>
            <a:r>
              <a:rPr lang="en-US" b="1" i="0" baseline="-25000" dirty="0" err="1">
                <a:solidFill>
                  <a:srgbClr val="000000"/>
                </a:solidFill>
                <a:effectLst/>
                <a:latin typeface="inter-bold"/>
              </a:rPr>
              <a:t>i,j</a:t>
            </a:r>
            <a:r>
              <a:rPr lang="en-US" b="0" i="0" dirty="0">
                <a:solidFill>
                  <a:srgbClr val="000000"/>
                </a:solidFill>
                <a:effectLst/>
                <a:latin typeface="inter-regular"/>
              </a:rPr>
              <a:t> be true if that square[i, j] is visited.</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G</a:t>
            </a:r>
            <a:r>
              <a:rPr lang="en-US" b="1" i="0" baseline="-25000" dirty="0" err="1">
                <a:solidFill>
                  <a:srgbClr val="000000"/>
                </a:solidFill>
                <a:effectLst/>
                <a:latin typeface="inter-bold"/>
              </a:rPr>
              <a:t>i,j</a:t>
            </a:r>
            <a:r>
              <a:rPr lang="en-US" b="0" i="0" dirty="0">
                <a:solidFill>
                  <a:srgbClr val="000000"/>
                </a:solidFill>
                <a:effectLst/>
                <a:latin typeface="inter-regular"/>
              </a:rPr>
              <a:t> be true if there is gold (and glitter) in the square [i,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OK</a:t>
            </a:r>
            <a:r>
              <a:rPr lang="en-US" b="1" i="0" baseline="-25000" dirty="0" err="1">
                <a:solidFill>
                  <a:srgbClr val="000000"/>
                </a:solidFill>
                <a:effectLst/>
                <a:latin typeface="inter-bold"/>
              </a:rPr>
              <a:t>i,j</a:t>
            </a:r>
            <a:r>
              <a:rPr lang="en-US" b="0" i="0" dirty="0">
                <a:solidFill>
                  <a:srgbClr val="000000"/>
                </a:solidFill>
                <a:effectLst/>
                <a:latin typeface="inter-regular"/>
              </a:rPr>
              <a:t> be true if the room is safe.</a:t>
            </a:r>
          </a:p>
        </p:txBody>
      </p:sp>
      <p:sp>
        <p:nvSpPr>
          <p:cNvPr id="5" name="TextBox 4">
            <a:extLst>
              <a:ext uri="{FF2B5EF4-FFF2-40B4-BE49-F238E27FC236}">
                <a16:creationId xmlns:a16="http://schemas.microsoft.com/office/drawing/2014/main" id="{01C0FC4B-07F9-03E5-7A37-940FAF3BD93C}"/>
              </a:ext>
            </a:extLst>
          </p:cNvPr>
          <p:cNvSpPr txBox="1"/>
          <p:nvPr/>
        </p:nvSpPr>
        <p:spPr>
          <a:xfrm>
            <a:off x="665017" y="5737922"/>
            <a:ext cx="11249891" cy="369332"/>
          </a:xfrm>
          <a:prstGeom prst="rect">
            <a:avLst/>
          </a:prstGeom>
          <a:noFill/>
        </p:spPr>
        <p:txBody>
          <a:bodyPr wrap="square">
            <a:spAutoFit/>
          </a:bodyPr>
          <a:lstStyle/>
          <a:p>
            <a:r>
              <a:rPr lang="en-US" b="1" dirty="0"/>
              <a:t>Note</a:t>
            </a:r>
            <a:r>
              <a:rPr lang="en-US" dirty="0"/>
              <a:t>: For a 4 * 4 square board, there will be 7*4*4 =122 propositional variables.</a:t>
            </a:r>
          </a:p>
        </p:txBody>
      </p:sp>
    </p:spTree>
    <p:extLst>
      <p:ext uri="{BB962C8B-B14F-4D97-AF65-F5344CB8AC3E}">
        <p14:creationId xmlns:p14="http://schemas.microsoft.com/office/powerpoint/2010/main" val="45565023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F1F380-0384-00CC-37CF-2F1C35B94ADB}"/>
              </a:ext>
            </a:extLst>
          </p:cNvPr>
          <p:cNvSpPr>
            <a:spLocks noChangeArrowheads="1"/>
          </p:cNvSpPr>
          <p:nvPr/>
        </p:nvSpPr>
        <p:spPr bwMode="auto">
          <a:xfrm>
            <a:off x="360218" y="843102"/>
            <a:ext cx="10875818" cy="170816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accent1"/>
                </a:solidFill>
                <a:effectLst/>
                <a:latin typeface="erdana"/>
              </a:rPr>
              <a:t>Some Propositional Rules for the Wumpus World: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rPr>
              <a:t>  </a:t>
            </a:r>
            <a:r>
              <a:rPr kumimoji="0" lang="en-US" altLang="en-US" sz="8500" b="0" i="0" u="none" strike="noStrike" cap="none" normalizeH="0" baseline="0" dirty="0">
                <a:ln>
                  <a:noFill/>
                </a:ln>
                <a:solidFill>
                  <a:schemeClr val="tx1"/>
                </a:solidFill>
                <a:effectLst/>
              </a:rPr>
              <a:t>          </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pic>
        <p:nvPicPr>
          <p:cNvPr id="1026" name="Picture 2" descr="Knowledge-base for Wumpus world">
            <a:extLst>
              <a:ext uri="{FF2B5EF4-FFF2-40B4-BE49-F238E27FC236}">
                <a16:creationId xmlns:a16="http://schemas.microsoft.com/office/drawing/2014/main" id="{E85B21C1-C18E-7EF9-C934-D80B0B821A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7691" y="2445327"/>
            <a:ext cx="5300877" cy="25007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124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E63FAEB-A7D2-C0D2-CF0A-ACC4FCB11E5E}"/>
              </a:ext>
            </a:extLst>
          </p:cNvPr>
          <p:cNvPicPr>
            <a:picLocks noChangeAspect="1"/>
          </p:cNvPicPr>
          <p:nvPr/>
        </p:nvPicPr>
        <p:blipFill>
          <a:blip r:embed="rId2"/>
          <a:stretch>
            <a:fillRect/>
          </a:stretch>
        </p:blipFill>
        <p:spPr>
          <a:xfrm>
            <a:off x="685310" y="1066800"/>
            <a:ext cx="10038107" cy="4956694"/>
          </a:xfrm>
          <a:prstGeom prst="rect">
            <a:avLst/>
          </a:prstGeom>
        </p:spPr>
      </p:pic>
    </p:spTree>
    <p:extLst>
      <p:ext uri="{BB962C8B-B14F-4D97-AF65-F5344CB8AC3E}">
        <p14:creationId xmlns:p14="http://schemas.microsoft.com/office/powerpoint/2010/main" val="37123498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A4A03B-98AA-64A3-7727-58AC7BCB6A6E}"/>
              </a:ext>
            </a:extLst>
          </p:cNvPr>
          <p:cNvSpPr txBox="1"/>
          <p:nvPr/>
        </p:nvSpPr>
        <p:spPr>
          <a:xfrm>
            <a:off x="207818" y="459662"/>
            <a:ext cx="11430000" cy="923330"/>
          </a:xfrm>
          <a:prstGeom prst="rect">
            <a:avLst/>
          </a:prstGeom>
          <a:noFill/>
        </p:spPr>
        <p:txBody>
          <a:bodyPr wrap="square">
            <a:spAutoFit/>
          </a:bodyPr>
          <a:lstStyle/>
          <a:p>
            <a:pPr algn="just"/>
            <a:r>
              <a:rPr lang="en-US" b="1" i="0" dirty="0">
                <a:solidFill>
                  <a:schemeClr val="accent1"/>
                </a:solidFill>
                <a:effectLst/>
                <a:latin typeface="erdana"/>
              </a:rPr>
              <a:t>Representation of Knowledgebase for Wumpus world:</a:t>
            </a:r>
          </a:p>
          <a:p>
            <a:pPr algn="just"/>
            <a:endParaRPr lang="en-US" b="1" i="0" dirty="0">
              <a:solidFill>
                <a:schemeClr val="accent1"/>
              </a:solidFill>
              <a:effectLst/>
              <a:latin typeface="erdana"/>
            </a:endParaRPr>
          </a:p>
          <a:p>
            <a:pPr algn="just"/>
            <a:r>
              <a:rPr lang="en-US" b="0" i="0" dirty="0">
                <a:solidFill>
                  <a:srgbClr val="333333"/>
                </a:solidFill>
                <a:effectLst/>
                <a:latin typeface="inter-regular"/>
              </a:rPr>
              <a:t>Following is the Simple KB for Wumpus world when an agent moves from room [1, 1], to room [2,1]:</a:t>
            </a:r>
          </a:p>
        </p:txBody>
      </p:sp>
      <p:pic>
        <p:nvPicPr>
          <p:cNvPr id="4" name="Picture 3">
            <a:extLst>
              <a:ext uri="{FF2B5EF4-FFF2-40B4-BE49-F238E27FC236}">
                <a16:creationId xmlns:a16="http://schemas.microsoft.com/office/drawing/2014/main" id="{EE5C3A39-A4F9-B16B-8345-C3C4CFF3CCD6}"/>
              </a:ext>
            </a:extLst>
          </p:cNvPr>
          <p:cNvPicPr>
            <a:picLocks noChangeAspect="1"/>
          </p:cNvPicPr>
          <p:nvPr/>
        </p:nvPicPr>
        <p:blipFill>
          <a:blip r:embed="rId2"/>
          <a:stretch>
            <a:fillRect/>
          </a:stretch>
        </p:blipFill>
        <p:spPr>
          <a:xfrm>
            <a:off x="583141" y="1717531"/>
            <a:ext cx="9928562" cy="1344324"/>
          </a:xfrm>
          <a:prstGeom prst="rect">
            <a:avLst/>
          </a:prstGeom>
        </p:spPr>
      </p:pic>
      <p:sp>
        <p:nvSpPr>
          <p:cNvPr id="8" name="TextBox 7">
            <a:extLst>
              <a:ext uri="{FF2B5EF4-FFF2-40B4-BE49-F238E27FC236}">
                <a16:creationId xmlns:a16="http://schemas.microsoft.com/office/drawing/2014/main" id="{BA29AEFF-1369-B09A-88F6-5A963889D0AF}"/>
              </a:ext>
            </a:extLst>
          </p:cNvPr>
          <p:cNvSpPr txBox="1"/>
          <p:nvPr/>
        </p:nvSpPr>
        <p:spPr>
          <a:xfrm>
            <a:off x="416886" y="3396394"/>
            <a:ext cx="11220932" cy="2862322"/>
          </a:xfrm>
          <a:prstGeom prst="rect">
            <a:avLst/>
          </a:prstGeom>
          <a:noFill/>
        </p:spPr>
        <p:txBody>
          <a:bodyPr wrap="square">
            <a:spAutoFit/>
          </a:bodyPr>
          <a:lstStyle/>
          <a:p>
            <a:pPr algn="just"/>
            <a:r>
              <a:rPr lang="en-US" b="0" i="0" dirty="0">
                <a:solidFill>
                  <a:srgbClr val="333333"/>
                </a:solidFill>
                <a:effectLst/>
                <a:latin typeface="Times New Roman" panose="02020603050405020304" pitchFamily="18" charset="0"/>
                <a:cs typeface="Times New Roman" panose="02020603050405020304" pitchFamily="18" charset="0"/>
              </a:rPr>
              <a:t>Here in the first row, we have mentioned propositional variables for room[1,1], which shows that the room does not have Wumpus(¬ W</a:t>
            </a:r>
            <a:r>
              <a:rPr lang="en-US" b="0"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stench (</a:t>
            </a:r>
            <a:r>
              <a:rPr lang="en-US" b="1" i="0" dirty="0">
                <a:solidFill>
                  <a:srgbClr val="333333"/>
                </a:solidFill>
                <a:effectLst/>
                <a:latin typeface="Times New Roman" panose="02020603050405020304" pitchFamily="18" charset="0"/>
                <a:cs typeface="Times New Roman" panose="02020603050405020304" pitchFamily="18" charset="0"/>
              </a:rPr>
              <a:t>¬S</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Pit(</a:t>
            </a:r>
            <a:r>
              <a:rPr lang="en-US" b="1" i="0" dirty="0">
                <a:solidFill>
                  <a:srgbClr val="333333"/>
                </a:solidFill>
                <a:effectLst/>
                <a:latin typeface="Times New Roman" panose="02020603050405020304" pitchFamily="18" charset="0"/>
                <a:cs typeface="Times New Roman" panose="02020603050405020304" pitchFamily="18" charset="0"/>
              </a:rPr>
              <a:t>¬P</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breeze(</a:t>
            </a:r>
            <a:r>
              <a:rPr lang="en-US" b="1" i="0" dirty="0">
                <a:solidFill>
                  <a:srgbClr val="333333"/>
                </a:solidFill>
                <a:effectLst/>
                <a:latin typeface="Times New Roman" panose="02020603050405020304" pitchFamily="18" charset="0"/>
                <a:cs typeface="Times New Roman" panose="02020603050405020304" pitchFamily="18" charset="0"/>
              </a:rPr>
              <a:t>¬B</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gold (</a:t>
            </a:r>
            <a:r>
              <a:rPr lang="en-US" b="1" i="0" dirty="0">
                <a:solidFill>
                  <a:srgbClr val="333333"/>
                </a:solidFill>
                <a:effectLst/>
                <a:latin typeface="Times New Roman" panose="02020603050405020304" pitchFamily="18" charset="0"/>
                <a:cs typeface="Times New Roman" panose="02020603050405020304" pitchFamily="18" charset="0"/>
              </a:rPr>
              <a:t>¬G</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visited (</a:t>
            </a:r>
            <a:r>
              <a:rPr lang="en-US" b="1" i="0" dirty="0">
                <a:solidFill>
                  <a:srgbClr val="333333"/>
                </a:solidFill>
                <a:effectLst/>
                <a:latin typeface="Times New Roman" panose="02020603050405020304" pitchFamily="18" charset="0"/>
                <a:cs typeface="Times New Roman" panose="02020603050405020304" pitchFamily="18" charset="0"/>
              </a:rPr>
              <a:t>V</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and the room is Safe(</a:t>
            </a:r>
            <a:r>
              <a:rPr lang="en-US" b="1" i="0" dirty="0">
                <a:solidFill>
                  <a:srgbClr val="333333"/>
                </a:solidFill>
                <a:effectLst/>
                <a:latin typeface="Times New Roman" panose="02020603050405020304" pitchFamily="18" charset="0"/>
                <a:cs typeface="Times New Roman" panose="02020603050405020304" pitchFamily="18" charset="0"/>
              </a:rPr>
              <a:t>OK</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a:t>
            </a:r>
          </a:p>
          <a:p>
            <a:pPr algn="just"/>
            <a:endParaRPr lang="en-US" b="0" i="0" dirty="0">
              <a:solidFill>
                <a:srgbClr val="333333"/>
              </a:solidFill>
              <a:effectLst/>
              <a:latin typeface="Times New Roman" panose="02020603050405020304" pitchFamily="18" charset="0"/>
              <a:cs typeface="Times New Roman" panose="02020603050405020304" pitchFamily="18" charset="0"/>
            </a:endParaRPr>
          </a:p>
          <a:p>
            <a:pPr algn="just"/>
            <a:r>
              <a:rPr lang="en-US" b="0" i="0" dirty="0">
                <a:solidFill>
                  <a:srgbClr val="333333"/>
                </a:solidFill>
                <a:effectLst/>
                <a:latin typeface="Times New Roman" panose="02020603050405020304" pitchFamily="18" charset="0"/>
                <a:cs typeface="Times New Roman" panose="02020603050405020304" pitchFamily="18" charset="0"/>
              </a:rPr>
              <a:t>In the second row, we have mentioned propositional variables for room [1,2], which shows that there is no Wumpus, stench, and breeze are unknown as an agent has not visited room [1,2], no pit yet, and the room is safe.</a:t>
            </a:r>
          </a:p>
          <a:p>
            <a:pPr algn="just"/>
            <a:endParaRPr lang="en-US" b="0" i="0" dirty="0">
              <a:solidFill>
                <a:srgbClr val="333333"/>
              </a:solidFill>
              <a:effectLst/>
              <a:latin typeface="Times New Roman" panose="02020603050405020304" pitchFamily="18" charset="0"/>
              <a:cs typeface="Times New Roman" panose="02020603050405020304" pitchFamily="18" charset="0"/>
            </a:endParaRPr>
          </a:p>
          <a:p>
            <a:pPr algn="just"/>
            <a:r>
              <a:rPr lang="en-US" b="0" i="0" dirty="0">
                <a:solidFill>
                  <a:srgbClr val="333333"/>
                </a:solidFill>
                <a:effectLst/>
                <a:latin typeface="Times New Roman" panose="02020603050405020304" pitchFamily="18" charset="0"/>
                <a:cs typeface="Times New Roman" panose="02020603050405020304" pitchFamily="18" charset="0"/>
              </a:rPr>
              <a:t>In the third row we have mentioned the propositional variable for room[2,1], which shows that there is no Wumpus(¬ W21), no stench (</a:t>
            </a:r>
            <a:r>
              <a:rPr lang="en-US" b="1" i="0" dirty="0">
                <a:solidFill>
                  <a:srgbClr val="333333"/>
                </a:solidFill>
                <a:effectLst/>
                <a:latin typeface="Times New Roman" panose="02020603050405020304" pitchFamily="18" charset="0"/>
                <a:cs typeface="Times New Roman" panose="02020603050405020304" pitchFamily="18" charset="0"/>
              </a:rPr>
              <a:t>¬S</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no Pit (</a:t>
            </a:r>
            <a:r>
              <a:rPr lang="en-US" b="1" i="0" dirty="0">
                <a:solidFill>
                  <a:srgbClr val="333333"/>
                </a:solidFill>
                <a:effectLst/>
                <a:latin typeface="Times New Roman" panose="02020603050405020304" pitchFamily="18" charset="0"/>
                <a:cs typeface="Times New Roman" panose="02020603050405020304" pitchFamily="18" charset="0"/>
              </a:rPr>
              <a:t>¬P</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Perceives breeze(</a:t>
            </a:r>
            <a:r>
              <a:rPr lang="en-US" b="1" i="0" dirty="0">
                <a:solidFill>
                  <a:srgbClr val="333333"/>
                </a:solidFill>
                <a:effectLst/>
                <a:latin typeface="Times New Roman" panose="02020603050405020304" pitchFamily="18" charset="0"/>
                <a:cs typeface="Times New Roman" panose="02020603050405020304" pitchFamily="18" charset="0"/>
              </a:rPr>
              <a:t>B</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no glitter(</a:t>
            </a:r>
            <a:r>
              <a:rPr lang="en-US" b="1" i="0" dirty="0">
                <a:solidFill>
                  <a:srgbClr val="333333"/>
                </a:solidFill>
                <a:effectLst/>
                <a:latin typeface="Times New Roman" panose="02020603050405020304" pitchFamily="18" charset="0"/>
                <a:cs typeface="Times New Roman" panose="02020603050405020304" pitchFamily="18" charset="0"/>
              </a:rPr>
              <a:t>¬G</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visited (</a:t>
            </a:r>
            <a:r>
              <a:rPr lang="en-US" b="1" i="0" dirty="0">
                <a:solidFill>
                  <a:srgbClr val="333333"/>
                </a:solidFill>
                <a:effectLst/>
                <a:latin typeface="Times New Roman" panose="02020603050405020304" pitchFamily="18" charset="0"/>
                <a:cs typeface="Times New Roman" panose="02020603050405020304" pitchFamily="18" charset="0"/>
              </a:rPr>
              <a:t>V</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and the room is safe (</a:t>
            </a:r>
            <a:r>
              <a:rPr lang="en-US" b="1" i="0" dirty="0">
                <a:solidFill>
                  <a:srgbClr val="333333"/>
                </a:solidFill>
                <a:effectLst/>
                <a:latin typeface="Times New Roman" panose="02020603050405020304" pitchFamily="18" charset="0"/>
                <a:cs typeface="Times New Roman" panose="02020603050405020304" pitchFamily="18" charset="0"/>
              </a:rPr>
              <a:t>OK</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4215973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F6DE0A-BAD5-9959-F469-341460735253}"/>
              </a:ext>
            </a:extLst>
          </p:cNvPr>
          <p:cNvSpPr txBox="1"/>
          <p:nvPr/>
        </p:nvSpPr>
        <p:spPr>
          <a:xfrm>
            <a:off x="401780" y="847820"/>
            <a:ext cx="11513129" cy="2308324"/>
          </a:xfrm>
          <a:prstGeom prst="rect">
            <a:avLst/>
          </a:prstGeom>
          <a:noFill/>
        </p:spPr>
        <p:txBody>
          <a:bodyPr wrap="square">
            <a:spAutoFit/>
          </a:bodyPr>
          <a:lstStyle/>
          <a:p>
            <a:pPr algn="just"/>
            <a:r>
              <a:rPr lang="en-US" b="0" i="0" dirty="0">
                <a:solidFill>
                  <a:srgbClr val="610B38"/>
                </a:solidFill>
                <a:effectLst/>
                <a:latin typeface="erdana"/>
              </a:rPr>
              <a:t>Prove that Wumpus is in the room (1, 3)</a:t>
            </a:r>
          </a:p>
          <a:p>
            <a:pPr algn="just"/>
            <a:r>
              <a:rPr lang="en-US" b="0" i="0" dirty="0">
                <a:solidFill>
                  <a:srgbClr val="333333"/>
                </a:solidFill>
                <a:effectLst/>
                <a:latin typeface="inter-regular"/>
              </a:rPr>
              <a:t>We can prove that the Wumpus is in the room (1, 3) using propositional rules which we have derived for the Wumpus world and using inference rule.</a:t>
            </a:r>
          </a:p>
          <a:p>
            <a:pPr algn="just"/>
            <a:endParaRPr lang="en-US" b="0" i="0" dirty="0">
              <a:solidFill>
                <a:srgbClr val="333333"/>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Apply Modus Ponens with ¬S11 and R1:</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We will firstly apply MP rule with R1 which is ¬S</a:t>
            </a:r>
            <a:r>
              <a:rPr lang="en-US" b="0" i="0" baseline="-25000" dirty="0">
                <a:solidFill>
                  <a:srgbClr val="333333"/>
                </a:solidFill>
                <a:effectLst/>
                <a:latin typeface="inter-regular"/>
              </a:rPr>
              <a:t>11</a:t>
            </a:r>
            <a:r>
              <a:rPr lang="en-US" b="0" i="0" dirty="0">
                <a:solidFill>
                  <a:srgbClr val="333333"/>
                </a:solidFill>
                <a:effectLst/>
                <a:latin typeface="inter-regular"/>
              </a:rPr>
              <a:t> → ¬ W</a:t>
            </a:r>
            <a:r>
              <a:rPr lang="en-US" b="0" i="0" baseline="-25000" dirty="0">
                <a:solidFill>
                  <a:srgbClr val="333333"/>
                </a:solidFill>
                <a:effectLst/>
                <a:latin typeface="inter-regular"/>
              </a:rPr>
              <a:t>11</a:t>
            </a:r>
            <a:r>
              <a:rPr lang="en-US" b="0" i="0" dirty="0">
                <a:solidFill>
                  <a:srgbClr val="333333"/>
                </a:solidFill>
                <a:effectLst/>
                <a:latin typeface="inter-regular"/>
              </a:rPr>
              <a:t> ^ ¬ W</a:t>
            </a:r>
            <a:r>
              <a:rPr lang="en-US" b="0" i="0" baseline="-25000" dirty="0">
                <a:solidFill>
                  <a:srgbClr val="333333"/>
                </a:solidFill>
                <a:effectLst/>
                <a:latin typeface="inter-regular"/>
              </a:rPr>
              <a:t>12</a:t>
            </a:r>
            <a:r>
              <a:rPr lang="en-US" b="0" i="0" dirty="0">
                <a:solidFill>
                  <a:srgbClr val="333333"/>
                </a:solidFill>
                <a:effectLst/>
                <a:latin typeface="inter-regular"/>
              </a:rPr>
              <a:t> ^ ¬ W</a:t>
            </a:r>
            <a:r>
              <a:rPr lang="en-US" b="0" i="0" baseline="-25000" dirty="0">
                <a:solidFill>
                  <a:srgbClr val="333333"/>
                </a:solidFill>
                <a:effectLst/>
                <a:latin typeface="inter-regular"/>
              </a:rPr>
              <a:t>21</a:t>
            </a:r>
            <a:r>
              <a:rPr lang="en-US" b="0" i="0" dirty="0">
                <a:solidFill>
                  <a:srgbClr val="333333"/>
                </a:solidFill>
                <a:effectLst/>
                <a:latin typeface="inter-regular"/>
              </a:rPr>
              <a:t>, and </a:t>
            </a:r>
            <a:r>
              <a:rPr lang="en-US" b="1" i="0" dirty="0">
                <a:solidFill>
                  <a:srgbClr val="333333"/>
                </a:solidFill>
                <a:effectLst/>
                <a:latin typeface="inter-bold"/>
              </a:rPr>
              <a:t>¬S</a:t>
            </a:r>
            <a:r>
              <a:rPr lang="en-US" b="1" i="0" baseline="-25000" dirty="0">
                <a:solidFill>
                  <a:srgbClr val="333333"/>
                </a:solidFill>
                <a:effectLst/>
                <a:latin typeface="inter-bold"/>
              </a:rPr>
              <a:t>11</a:t>
            </a:r>
            <a:r>
              <a:rPr lang="en-US" b="0" i="0" dirty="0">
                <a:solidFill>
                  <a:srgbClr val="333333"/>
                </a:solidFill>
                <a:effectLst/>
                <a:latin typeface="inter-regular"/>
              </a:rPr>
              <a:t> which will give the output ¬ W</a:t>
            </a:r>
            <a:r>
              <a:rPr lang="en-US" b="0" i="0" baseline="-25000" dirty="0">
                <a:solidFill>
                  <a:srgbClr val="333333"/>
                </a:solidFill>
                <a:effectLst/>
                <a:latin typeface="inter-regular"/>
              </a:rPr>
              <a:t>11</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a:t>
            </a:r>
          </a:p>
        </p:txBody>
      </p:sp>
      <p:pic>
        <p:nvPicPr>
          <p:cNvPr id="4" name="Picture 3">
            <a:extLst>
              <a:ext uri="{FF2B5EF4-FFF2-40B4-BE49-F238E27FC236}">
                <a16:creationId xmlns:a16="http://schemas.microsoft.com/office/drawing/2014/main" id="{7FBD5F7D-22DF-EC37-864D-73989E317A1F}"/>
              </a:ext>
            </a:extLst>
          </p:cNvPr>
          <p:cNvPicPr>
            <a:picLocks noChangeAspect="1"/>
          </p:cNvPicPr>
          <p:nvPr/>
        </p:nvPicPr>
        <p:blipFill>
          <a:blip r:embed="rId2"/>
          <a:stretch>
            <a:fillRect/>
          </a:stretch>
        </p:blipFill>
        <p:spPr>
          <a:xfrm>
            <a:off x="3100927" y="3429000"/>
            <a:ext cx="6271673" cy="2308324"/>
          </a:xfrm>
          <a:prstGeom prst="rect">
            <a:avLst/>
          </a:prstGeom>
        </p:spPr>
      </p:pic>
    </p:spTree>
    <p:extLst>
      <p:ext uri="{BB962C8B-B14F-4D97-AF65-F5344CB8AC3E}">
        <p14:creationId xmlns:p14="http://schemas.microsoft.com/office/powerpoint/2010/main" val="229610289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4373AB-D52F-6D58-8438-D3F2D5AFF2B2}"/>
              </a:ext>
            </a:extLst>
          </p:cNvPr>
          <p:cNvSpPr txBox="1"/>
          <p:nvPr/>
        </p:nvSpPr>
        <p:spPr>
          <a:xfrm>
            <a:off x="339436" y="515312"/>
            <a:ext cx="11513127" cy="2585323"/>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And-Elimination Rule:</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After applying And-elimination rule to ¬ W</a:t>
            </a:r>
            <a:r>
              <a:rPr lang="en-US" b="0" i="0" baseline="-25000" dirty="0">
                <a:solidFill>
                  <a:srgbClr val="333333"/>
                </a:solidFill>
                <a:effectLst/>
                <a:latin typeface="inter-regular"/>
              </a:rPr>
              <a:t>11</a:t>
            </a:r>
            <a:r>
              <a:rPr lang="en-US" b="0" i="0" dirty="0">
                <a:solidFill>
                  <a:srgbClr val="333333"/>
                </a:solidFill>
                <a:effectLst/>
                <a:latin typeface="inter-regular"/>
              </a:rPr>
              <a:t> ∧ ¬ W</a:t>
            </a:r>
            <a:r>
              <a:rPr lang="en-US" b="0" i="0" baseline="-25000" dirty="0">
                <a:solidFill>
                  <a:srgbClr val="333333"/>
                </a:solidFill>
                <a:effectLst/>
                <a:latin typeface="inter-regular"/>
              </a:rPr>
              <a:t>12</a:t>
            </a:r>
            <a:r>
              <a:rPr lang="en-US" b="0" i="0" dirty="0">
                <a:solidFill>
                  <a:srgbClr val="333333"/>
                </a:solidFill>
                <a:effectLst/>
                <a:latin typeface="inter-regular"/>
              </a:rPr>
              <a:t> ∧ ¬ W</a:t>
            </a:r>
            <a:r>
              <a:rPr lang="en-US" b="0" i="0" baseline="-25000" dirty="0">
                <a:solidFill>
                  <a:srgbClr val="333333"/>
                </a:solidFill>
                <a:effectLst/>
                <a:latin typeface="inter-regular"/>
              </a:rPr>
              <a:t>21</a:t>
            </a:r>
            <a:r>
              <a:rPr lang="en-US" b="0" i="0" dirty="0">
                <a:solidFill>
                  <a:srgbClr val="333333"/>
                </a:solidFill>
                <a:effectLst/>
                <a:latin typeface="inter-regular"/>
              </a:rPr>
              <a:t>, we will get three statements:</a:t>
            </a:r>
            <a:br>
              <a:rPr lang="en-US" b="0" i="0" dirty="0">
                <a:solidFill>
                  <a:srgbClr val="333333"/>
                </a:solidFill>
                <a:effectLst/>
                <a:latin typeface="inter-regular"/>
              </a:rPr>
            </a:br>
            <a:r>
              <a:rPr lang="en-US" b="1" i="0" dirty="0">
                <a:solidFill>
                  <a:srgbClr val="333333"/>
                </a:solidFill>
                <a:effectLst/>
                <a:latin typeface="inter-bold"/>
              </a:rPr>
              <a:t>¬ W</a:t>
            </a:r>
            <a:r>
              <a:rPr lang="en-US" b="1" i="0" baseline="-25000" dirty="0">
                <a:solidFill>
                  <a:srgbClr val="333333"/>
                </a:solidFill>
                <a:effectLst/>
                <a:latin typeface="inter-bold"/>
              </a:rPr>
              <a:t>11</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and ¬W</a:t>
            </a:r>
            <a:r>
              <a:rPr lang="en-US" b="1" i="0" baseline="-25000" dirty="0">
                <a:solidFill>
                  <a:srgbClr val="333333"/>
                </a:solidFill>
                <a:effectLst/>
                <a:latin typeface="inter-bold"/>
              </a:rPr>
              <a:t>21</a:t>
            </a:r>
            <a:r>
              <a:rPr lang="en-US" b="0" i="0" dirty="0">
                <a:solidFill>
                  <a:srgbClr val="333333"/>
                </a:solidFill>
                <a:effectLst/>
                <a:latin typeface="inter-regular"/>
              </a:rPr>
              <a:t>.</a:t>
            </a:r>
          </a:p>
          <a:p>
            <a:pPr algn="just"/>
            <a:endParaRPr lang="en-US" b="0" i="0" dirty="0">
              <a:solidFill>
                <a:srgbClr val="333333"/>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Apply Modus Ponens to ¬S</a:t>
            </a:r>
            <a:r>
              <a:rPr lang="en-US" b="1" i="0" baseline="-25000" dirty="0">
                <a:solidFill>
                  <a:schemeClr val="accent1"/>
                </a:solidFill>
                <a:effectLst/>
                <a:latin typeface="inter-bold"/>
              </a:rPr>
              <a:t>21</a:t>
            </a:r>
            <a:r>
              <a:rPr lang="en-US" b="1" i="0" dirty="0">
                <a:solidFill>
                  <a:schemeClr val="accent1"/>
                </a:solidFill>
                <a:effectLst/>
                <a:latin typeface="inter-bold"/>
              </a:rPr>
              <a:t>, and R2:</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Now we will apply Modus Ponens to ¬S</a:t>
            </a:r>
            <a:r>
              <a:rPr lang="en-US" b="0" i="0" baseline="-25000" dirty="0">
                <a:solidFill>
                  <a:srgbClr val="333333"/>
                </a:solidFill>
                <a:effectLst/>
                <a:latin typeface="inter-regular"/>
              </a:rPr>
              <a:t>21</a:t>
            </a:r>
            <a:r>
              <a:rPr lang="en-US" b="0" i="0" dirty="0">
                <a:solidFill>
                  <a:srgbClr val="333333"/>
                </a:solidFill>
                <a:effectLst/>
                <a:latin typeface="inter-regular"/>
              </a:rPr>
              <a:t> and R2 which is ¬S</a:t>
            </a:r>
            <a:r>
              <a:rPr lang="en-US" b="0" i="0" baseline="-25000" dirty="0">
                <a:solidFill>
                  <a:srgbClr val="333333"/>
                </a:solidFill>
                <a:effectLst/>
                <a:latin typeface="inter-regular"/>
              </a:rPr>
              <a:t>21</a:t>
            </a:r>
            <a:r>
              <a:rPr lang="en-US" b="0" i="0" dirty="0">
                <a:solidFill>
                  <a:srgbClr val="333333"/>
                </a:solidFill>
                <a:effectLst/>
                <a:latin typeface="inter-regular"/>
              </a:rPr>
              <a:t> → ¬ W</a:t>
            </a:r>
            <a:r>
              <a:rPr lang="en-US" b="0" i="0" baseline="-25000" dirty="0">
                <a:solidFill>
                  <a:srgbClr val="333333"/>
                </a:solidFill>
                <a:effectLst/>
                <a:latin typeface="inter-regular"/>
              </a:rPr>
              <a:t>21</a:t>
            </a:r>
            <a:r>
              <a:rPr lang="en-US" b="0" i="0" dirty="0">
                <a:solidFill>
                  <a:srgbClr val="333333"/>
                </a:solidFill>
                <a:effectLst/>
                <a:latin typeface="inter-regular"/>
              </a:rPr>
              <a:t> ∧¬ W</a:t>
            </a:r>
            <a:r>
              <a:rPr lang="en-US" b="0" i="0" baseline="-25000" dirty="0">
                <a:solidFill>
                  <a:srgbClr val="333333"/>
                </a:solidFill>
                <a:effectLst/>
                <a:latin typeface="inter-regular"/>
              </a:rPr>
              <a:t>22</a:t>
            </a:r>
            <a:r>
              <a:rPr lang="en-US" b="0" i="0" dirty="0">
                <a:solidFill>
                  <a:srgbClr val="333333"/>
                </a:solidFill>
                <a:effectLst/>
                <a:latin typeface="inter-regular"/>
              </a:rPr>
              <a:t> ∧ ¬ W</a:t>
            </a:r>
            <a:r>
              <a:rPr lang="en-US" b="0" i="0" baseline="-25000" dirty="0">
                <a:solidFill>
                  <a:srgbClr val="333333"/>
                </a:solidFill>
                <a:effectLst/>
                <a:latin typeface="inter-regular"/>
              </a:rPr>
              <a:t>31</a:t>
            </a:r>
            <a:r>
              <a:rPr lang="en-US" b="0" i="0" dirty="0">
                <a:solidFill>
                  <a:srgbClr val="333333"/>
                </a:solidFill>
                <a:effectLst/>
                <a:latin typeface="inter-regular"/>
              </a:rPr>
              <a:t>, which will give the Output as </a:t>
            </a:r>
            <a:r>
              <a:rPr lang="en-US" b="1" i="0" dirty="0">
                <a:solidFill>
                  <a:srgbClr val="333333"/>
                </a:solidFill>
                <a:effectLst/>
                <a:latin typeface="inter-bold"/>
              </a:rPr>
              <a:t>¬ W</a:t>
            </a:r>
            <a:r>
              <a:rPr lang="en-US" b="1" i="0" baseline="-25000" dirty="0">
                <a:solidFill>
                  <a:srgbClr val="333333"/>
                </a:solidFill>
                <a:effectLst/>
                <a:latin typeface="inter-bold"/>
              </a:rPr>
              <a:t>21</a:t>
            </a:r>
            <a:r>
              <a:rPr lang="en-US" b="1" i="0" dirty="0">
                <a:solidFill>
                  <a:srgbClr val="333333"/>
                </a:solidFill>
                <a:effectLst/>
                <a:latin typeface="inter-bold"/>
              </a:rPr>
              <a:t> ∧ ¬ W</a:t>
            </a:r>
            <a:r>
              <a:rPr lang="en-US" b="1" i="0" baseline="-25000" dirty="0">
                <a:solidFill>
                  <a:srgbClr val="333333"/>
                </a:solidFill>
                <a:effectLst/>
                <a:latin typeface="inter-bold"/>
              </a:rPr>
              <a:t>22</a:t>
            </a:r>
            <a:r>
              <a:rPr lang="en-US" b="1" i="0" dirty="0">
                <a:solidFill>
                  <a:srgbClr val="333333"/>
                </a:solidFill>
                <a:effectLst/>
                <a:latin typeface="inter-bold"/>
              </a:rPr>
              <a:t> ∧¬ W</a:t>
            </a:r>
            <a:r>
              <a:rPr lang="en-US" b="1" i="0" baseline="-25000" dirty="0">
                <a:solidFill>
                  <a:srgbClr val="333333"/>
                </a:solidFill>
                <a:effectLst/>
                <a:latin typeface="inter-bold"/>
              </a:rPr>
              <a:t>31</a:t>
            </a:r>
            <a:endParaRPr lang="en-US" b="0" i="0" dirty="0">
              <a:solidFill>
                <a:srgbClr val="333333"/>
              </a:solidFill>
              <a:effectLst/>
              <a:latin typeface="inter-regular"/>
            </a:endParaRPr>
          </a:p>
        </p:txBody>
      </p:sp>
      <p:pic>
        <p:nvPicPr>
          <p:cNvPr id="4" name="Picture 3">
            <a:extLst>
              <a:ext uri="{FF2B5EF4-FFF2-40B4-BE49-F238E27FC236}">
                <a16:creationId xmlns:a16="http://schemas.microsoft.com/office/drawing/2014/main" id="{CA3E68C1-518C-B722-EF75-EFE86C5F53D8}"/>
              </a:ext>
            </a:extLst>
          </p:cNvPr>
          <p:cNvPicPr>
            <a:picLocks noChangeAspect="1"/>
          </p:cNvPicPr>
          <p:nvPr/>
        </p:nvPicPr>
        <p:blipFill>
          <a:blip r:embed="rId2"/>
          <a:stretch>
            <a:fillRect/>
          </a:stretch>
        </p:blipFill>
        <p:spPr>
          <a:xfrm>
            <a:off x="2661700" y="3496822"/>
            <a:ext cx="6088744" cy="2131868"/>
          </a:xfrm>
          <a:prstGeom prst="rect">
            <a:avLst/>
          </a:prstGeom>
        </p:spPr>
      </p:pic>
    </p:spTree>
    <p:extLst>
      <p:ext uri="{BB962C8B-B14F-4D97-AF65-F5344CB8AC3E}">
        <p14:creationId xmlns:p14="http://schemas.microsoft.com/office/powerpoint/2010/main" val="82158756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58591C-9363-768F-7945-6CFBF6C2A04A}"/>
              </a:ext>
            </a:extLst>
          </p:cNvPr>
          <p:cNvSpPr txBox="1"/>
          <p:nvPr/>
        </p:nvSpPr>
        <p:spPr>
          <a:xfrm>
            <a:off x="221672" y="210465"/>
            <a:ext cx="11263745" cy="2585323"/>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And -Elimination rule:</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Now again apply And-elimination rule to </a:t>
            </a:r>
            <a:r>
              <a:rPr lang="en-US" b="1" i="0" dirty="0">
                <a:solidFill>
                  <a:srgbClr val="333333"/>
                </a:solidFill>
                <a:effectLst/>
                <a:latin typeface="inter-bold"/>
              </a:rPr>
              <a:t>¬ W</a:t>
            </a:r>
            <a:r>
              <a:rPr lang="en-US" b="1" i="0" baseline="-25000" dirty="0">
                <a:solidFill>
                  <a:srgbClr val="333333"/>
                </a:solidFill>
                <a:effectLst/>
                <a:latin typeface="inter-bold"/>
              </a:rPr>
              <a:t>21</a:t>
            </a:r>
            <a:r>
              <a:rPr lang="en-US" b="1" i="0" dirty="0">
                <a:solidFill>
                  <a:srgbClr val="333333"/>
                </a:solidFill>
                <a:effectLst/>
                <a:latin typeface="inter-bold"/>
              </a:rPr>
              <a:t> ∧ ¬ W</a:t>
            </a:r>
            <a:r>
              <a:rPr lang="en-US" b="1" i="0" baseline="-25000" dirty="0">
                <a:solidFill>
                  <a:srgbClr val="333333"/>
                </a:solidFill>
                <a:effectLst/>
                <a:latin typeface="inter-bold"/>
              </a:rPr>
              <a:t>22</a:t>
            </a:r>
            <a:r>
              <a:rPr lang="en-US" b="1" i="0" dirty="0">
                <a:solidFill>
                  <a:srgbClr val="333333"/>
                </a:solidFill>
                <a:effectLst/>
                <a:latin typeface="inter-bold"/>
              </a:rPr>
              <a:t> ∧¬ W</a:t>
            </a:r>
            <a:r>
              <a:rPr lang="en-US" b="1" i="0" baseline="-25000" dirty="0">
                <a:solidFill>
                  <a:srgbClr val="333333"/>
                </a:solidFill>
                <a:effectLst/>
                <a:latin typeface="inter-bold"/>
              </a:rPr>
              <a:t>31</a:t>
            </a:r>
            <a:r>
              <a:rPr lang="en-US" b="0" i="0" dirty="0">
                <a:solidFill>
                  <a:srgbClr val="333333"/>
                </a:solidFill>
                <a:effectLst/>
                <a:latin typeface="inter-regular"/>
              </a:rPr>
              <a:t>, We will get three statements:</a:t>
            </a:r>
            <a:br>
              <a:rPr lang="en-US" b="0" i="0" dirty="0">
                <a:solidFill>
                  <a:srgbClr val="333333"/>
                </a:solidFill>
                <a:effectLst/>
                <a:latin typeface="inter-regular"/>
              </a:rPr>
            </a:br>
            <a:r>
              <a:rPr lang="en-US" b="1" i="0" dirty="0">
                <a:solidFill>
                  <a:srgbClr val="333333"/>
                </a:solidFill>
                <a:effectLst/>
                <a:latin typeface="inter-bold"/>
              </a:rPr>
              <a:t>¬ W</a:t>
            </a:r>
            <a:r>
              <a:rPr lang="en-US" b="1" i="0" baseline="-25000" dirty="0">
                <a:solidFill>
                  <a:srgbClr val="333333"/>
                </a:solidFill>
                <a:effectLst/>
                <a:latin typeface="inter-bold"/>
              </a:rPr>
              <a:t>21</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1" i="0" dirty="0">
                <a:solidFill>
                  <a:srgbClr val="333333"/>
                </a:solidFill>
                <a:effectLst/>
                <a:latin typeface="inter-bold"/>
              </a:rPr>
              <a:t>, and ¬ W</a:t>
            </a:r>
            <a:r>
              <a:rPr lang="en-US" b="1" i="0" baseline="-25000" dirty="0">
                <a:solidFill>
                  <a:srgbClr val="333333"/>
                </a:solidFill>
                <a:effectLst/>
                <a:latin typeface="inter-bold"/>
              </a:rPr>
              <a:t>31</a:t>
            </a:r>
            <a:r>
              <a:rPr lang="en-US" b="0" i="0" dirty="0">
                <a:solidFill>
                  <a:srgbClr val="333333"/>
                </a:solidFill>
                <a:effectLst/>
                <a:latin typeface="inter-regular"/>
              </a:rPr>
              <a:t>.</a:t>
            </a:r>
          </a:p>
          <a:p>
            <a:pPr algn="just"/>
            <a:endParaRPr lang="en-US" b="0" i="0" dirty="0">
              <a:solidFill>
                <a:srgbClr val="333333"/>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Apply MP to S</a:t>
            </a:r>
            <a:r>
              <a:rPr lang="en-US" b="1" i="0" baseline="-25000" dirty="0">
                <a:solidFill>
                  <a:schemeClr val="accent1"/>
                </a:solidFill>
                <a:effectLst/>
                <a:latin typeface="inter-bold"/>
              </a:rPr>
              <a:t>12</a:t>
            </a:r>
            <a:r>
              <a:rPr lang="en-US" b="1" i="0" dirty="0">
                <a:solidFill>
                  <a:schemeClr val="accent1"/>
                </a:solidFill>
                <a:effectLst/>
                <a:latin typeface="inter-bold"/>
              </a:rPr>
              <a:t> and R4:</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Apply Modus Ponens to </a:t>
            </a:r>
            <a:r>
              <a:rPr lang="en-US" b="1" i="0" dirty="0">
                <a:solidFill>
                  <a:srgbClr val="333333"/>
                </a:solidFill>
                <a:effectLst/>
                <a:latin typeface="inter-bold"/>
              </a:rPr>
              <a:t>S</a:t>
            </a:r>
            <a:r>
              <a:rPr lang="en-US" b="1" i="0" baseline="-25000" dirty="0">
                <a:solidFill>
                  <a:srgbClr val="333333"/>
                </a:solidFill>
                <a:effectLst/>
                <a:latin typeface="inter-bold"/>
              </a:rPr>
              <a:t>12</a:t>
            </a:r>
            <a:r>
              <a:rPr lang="en-US" b="0" i="0" dirty="0">
                <a:solidFill>
                  <a:srgbClr val="333333"/>
                </a:solidFill>
                <a:effectLst/>
                <a:latin typeface="inter-regular"/>
              </a:rPr>
              <a:t> and </a:t>
            </a:r>
            <a:r>
              <a:rPr lang="en-US" b="1" i="0" dirty="0">
                <a:solidFill>
                  <a:srgbClr val="333333"/>
                </a:solidFill>
                <a:effectLst/>
                <a:latin typeface="inter-bold"/>
              </a:rPr>
              <a:t>R</a:t>
            </a:r>
            <a:r>
              <a:rPr lang="en-US" b="1" i="0" baseline="-25000" dirty="0">
                <a:solidFill>
                  <a:srgbClr val="333333"/>
                </a:solidFill>
                <a:effectLst/>
                <a:latin typeface="inter-bold"/>
              </a:rPr>
              <a:t>4</a:t>
            </a:r>
            <a:r>
              <a:rPr lang="en-US" b="0" i="0" dirty="0">
                <a:solidFill>
                  <a:srgbClr val="333333"/>
                </a:solidFill>
                <a:effectLst/>
                <a:latin typeface="inter-regular"/>
              </a:rPr>
              <a:t> which is </a:t>
            </a:r>
            <a:r>
              <a:rPr lang="en-US" b="1" i="0" dirty="0">
                <a:solidFill>
                  <a:srgbClr val="333333"/>
                </a:solidFill>
                <a:effectLst/>
                <a:latin typeface="inter-bold"/>
              </a:rPr>
              <a:t>S</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1" i="0" dirty="0">
                <a:solidFill>
                  <a:srgbClr val="333333"/>
                </a:solidFill>
                <a:effectLst/>
                <a:latin typeface="inter-bold"/>
              </a:rPr>
              <a:t> ∨.W</a:t>
            </a:r>
            <a:r>
              <a:rPr lang="en-US" b="1" i="0" baseline="-25000" dirty="0">
                <a:solidFill>
                  <a:srgbClr val="333333"/>
                </a:solidFill>
                <a:effectLst/>
                <a:latin typeface="inter-bold"/>
              </a:rPr>
              <a:t>11</a:t>
            </a:r>
            <a:r>
              <a:rPr lang="en-US" b="0" i="0" dirty="0">
                <a:solidFill>
                  <a:srgbClr val="333333"/>
                </a:solidFill>
                <a:effectLst/>
                <a:latin typeface="inter-regular"/>
              </a:rPr>
              <a:t>, we will get the output as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W</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1" i="0" dirty="0">
                <a:solidFill>
                  <a:srgbClr val="333333"/>
                </a:solidFill>
                <a:effectLst/>
                <a:latin typeface="inter-bold"/>
              </a:rPr>
              <a:t> ∨.W</a:t>
            </a:r>
            <a:r>
              <a:rPr lang="en-US" b="1" i="0" baseline="-25000" dirty="0">
                <a:solidFill>
                  <a:srgbClr val="333333"/>
                </a:solidFill>
                <a:effectLst/>
                <a:latin typeface="inter-bold"/>
              </a:rPr>
              <a:t>11</a:t>
            </a:r>
            <a:r>
              <a:rPr lang="en-US" b="0" i="0" dirty="0">
                <a:solidFill>
                  <a:srgbClr val="333333"/>
                </a:solidFill>
                <a:effectLst/>
                <a:latin typeface="inter-regular"/>
              </a:rPr>
              <a:t>.</a:t>
            </a:r>
          </a:p>
        </p:txBody>
      </p:sp>
      <p:pic>
        <p:nvPicPr>
          <p:cNvPr id="4" name="Picture 3">
            <a:extLst>
              <a:ext uri="{FF2B5EF4-FFF2-40B4-BE49-F238E27FC236}">
                <a16:creationId xmlns:a16="http://schemas.microsoft.com/office/drawing/2014/main" id="{E17BBC51-8325-4720-4456-6C776B77FBFC}"/>
              </a:ext>
            </a:extLst>
          </p:cNvPr>
          <p:cNvPicPr>
            <a:picLocks noChangeAspect="1"/>
          </p:cNvPicPr>
          <p:nvPr/>
        </p:nvPicPr>
        <p:blipFill>
          <a:blip r:embed="rId2"/>
          <a:stretch>
            <a:fillRect/>
          </a:stretch>
        </p:blipFill>
        <p:spPr>
          <a:xfrm>
            <a:off x="2895958" y="2989752"/>
            <a:ext cx="5043996" cy="1887048"/>
          </a:xfrm>
          <a:prstGeom prst="rect">
            <a:avLst/>
          </a:prstGeom>
        </p:spPr>
      </p:pic>
      <p:sp>
        <p:nvSpPr>
          <p:cNvPr id="8" name="TextBox 7">
            <a:extLst>
              <a:ext uri="{FF2B5EF4-FFF2-40B4-BE49-F238E27FC236}">
                <a16:creationId xmlns:a16="http://schemas.microsoft.com/office/drawing/2014/main" id="{F759B4F7-9918-AC2D-B9BA-8C84D4022F44}"/>
              </a:ext>
            </a:extLst>
          </p:cNvPr>
          <p:cNvSpPr txBox="1"/>
          <p:nvPr/>
        </p:nvSpPr>
        <p:spPr>
          <a:xfrm>
            <a:off x="221672" y="5070764"/>
            <a:ext cx="11125200" cy="1477328"/>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Unit resolution on W</a:t>
            </a:r>
            <a:r>
              <a:rPr lang="en-US" b="1" i="0" baseline="-25000" dirty="0">
                <a:solidFill>
                  <a:schemeClr val="accent1"/>
                </a:solidFill>
                <a:effectLst/>
                <a:latin typeface="inter-bold"/>
              </a:rPr>
              <a:t>13</a:t>
            </a:r>
            <a:r>
              <a:rPr lang="en-US" b="1" i="0" dirty="0">
                <a:solidFill>
                  <a:schemeClr val="accent1"/>
                </a:solidFill>
                <a:effectLst/>
                <a:latin typeface="inter-bold"/>
              </a:rPr>
              <a:t> ∨ W</a:t>
            </a:r>
            <a:r>
              <a:rPr lang="en-US" b="1" i="0" baseline="-25000" dirty="0">
                <a:solidFill>
                  <a:schemeClr val="accent1"/>
                </a:solidFill>
                <a:effectLst/>
                <a:latin typeface="inter-bold"/>
              </a:rPr>
              <a:t>12</a:t>
            </a:r>
            <a:r>
              <a:rPr lang="en-US" b="1" i="0" dirty="0">
                <a:solidFill>
                  <a:schemeClr val="accent1"/>
                </a:solidFill>
                <a:effectLst/>
                <a:latin typeface="inter-bold"/>
              </a:rPr>
              <a:t> ∨ W</a:t>
            </a:r>
            <a:r>
              <a:rPr lang="en-US" b="1" i="0" baseline="-25000" dirty="0">
                <a:solidFill>
                  <a:schemeClr val="accent1"/>
                </a:solidFill>
                <a:effectLst/>
                <a:latin typeface="inter-bold"/>
              </a:rPr>
              <a:t>22</a:t>
            </a:r>
            <a:r>
              <a:rPr lang="en-US" b="1" i="0" dirty="0">
                <a:solidFill>
                  <a:schemeClr val="accent1"/>
                </a:solidFill>
                <a:effectLst/>
                <a:latin typeface="inter-bold"/>
              </a:rPr>
              <a:t> ∨W</a:t>
            </a:r>
            <a:r>
              <a:rPr lang="en-US" b="1" i="0" baseline="-25000" dirty="0">
                <a:solidFill>
                  <a:schemeClr val="accent1"/>
                </a:solidFill>
                <a:effectLst/>
                <a:latin typeface="inter-bold"/>
              </a:rPr>
              <a:t>11</a:t>
            </a:r>
            <a:r>
              <a:rPr lang="en-US" b="1" i="0" dirty="0">
                <a:solidFill>
                  <a:schemeClr val="accent1"/>
                </a:solidFill>
                <a:effectLst/>
                <a:latin typeface="inter-bold"/>
              </a:rPr>
              <a:t> and ¬ W</a:t>
            </a:r>
            <a:r>
              <a:rPr lang="en-US" b="1" i="0" baseline="-25000" dirty="0">
                <a:solidFill>
                  <a:schemeClr val="accent1"/>
                </a:solidFill>
                <a:effectLst/>
                <a:latin typeface="inter-bold"/>
              </a:rPr>
              <a:t>11</a:t>
            </a:r>
            <a:r>
              <a:rPr lang="en-US" b="1" i="0" dirty="0">
                <a:solidFill>
                  <a:schemeClr val="accent1"/>
                </a:solidFill>
                <a:effectLst/>
                <a:latin typeface="inter-bold"/>
              </a:rPr>
              <a:t> :</a:t>
            </a:r>
          </a:p>
          <a:p>
            <a:pPr algn="just"/>
            <a:endParaRPr lang="en-US" b="0" i="0" dirty="0">
              <a:solidFill>
                <a:schemeClr val="accent1"/>
              </a:solidFill>
              <a:effectLst/>
              <a:latin typeface="inter-regular"/>
            </a:endParaRPr>
          </a:p>
          <a:p>
            <a:pPr algn="just"/>
            <a:r>
              <a:rPr lang="en-US" b="0" i="0" dirty="0">
                <a:solidFill>
                  <a:srgbClr val="333333"/>
                </a:solidFill>
                <a:effectLst/>
                <a:latin typeface="inter-regular"/>
              </a:rPr>
              <a:t>After applying the Unit resolution formula on W</a:t>
            </a:r>
            <a:r>
              <a:rPr lang="en-US" b="0" i="0" baseline="-25000" dirty="0">
                <a:solidFill>
                  <a:srgbClr val="333333"/>
                </a:solidFill>
                <a:effectLst/>
                <a:latin typeface="inter-regular"/>
              </a:rPr>
              <a:t>13</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 ∨ W</a:t>
            </a:r>
            <a:r>
              <a:rPr lang="en-US" b="0" i="0" baseline="-25000" dirty="0">
                <a:solidFill>
                  <a:srgbClr val="333333"/>
                </a:solidFill>
                <a:effectLst/>
                <a:latin typeface="inter-regular"/>
              </a:rPr>
              <a:t>22</a:t>
            </a:r>
            <a:r>
              <a:rPr lang="en-US" b="0" i="0" dirty="0">
                <a:solidFill>
                  <a:srgbClr val="333333"/>
                </a:solidFill>
                <a:effectLst/>
                <a:latin typeface="inter-regular"/>
              </a:rPr>
              <a:t> ∨W</a:t>
            </a:r>
            <a:r>
              <a:rPr lang="en-US" b="0" i="0" baseline="-25000" dirty="0">
                <a:solidFill>
                  <a:srgbClr val="333333"/>
                </a:solidFill>
                <a:effectLst/>
                <a:latin typeface="inter-regular"/>
              </a:rPr>
              <a:t>11</a:t>
            </a:r>
            <a:r>
              <a:rPr lang="en-US" b="0" i="0" dirty="0">
                <a:solidFill>
                  <a:srgbClr val="333333"/>
                </a:solidFill>
                <a:effectLst/>
                <a:latin typeface="inter-regular"/>
              </a:rPr>
              <a:t> and ¬ W</a:t>
            </a:r>
            <a:r>
              <a:rPr lang="en-US" b="0" i="0" baseline="-25000" dirty="0">
                <a:solidFill>
                  <a:srgbClr val="333333"/>
                </a:solidFill>
                <a:effectLst/>
                <a:latin typeface="inter-regular"/>
              </a:rPr>
              <a:t>11</a:t>
            </a:r>
            <a:r>
              <a:rPr lang="en-US" b="0" i="0" dirty="0">
                <a:solidFill>
                  <a:srgbClr val="333333"/>
                </a:solidFill>
                <a:effectLst/>
                <a:latin typeface="inter-regular"/>
              </a:rPr>
              <a:t> we will get W</a:t>
            </a:r>
            <a:r>
              <a:rPr lang="en-US" b="0" i="0" baseline="-25000" dirty="0">
                <a:solidFill>
                  <a:srgbClr val="333333"/>
                </a:solidFill>
                <a:effectLst/>
                <a:latin typeface="inter-regular"/>
              </a:rPr>
              <a:t>13</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 ∨ W</a:t>
            </a:r>
            <a:r>
              <a:rPr lang="en-US" b="0" i="0" baseline="-25000" dirty="0">
                <a:solidFill>
                  <a:srgbClr val="333333"/>
                </a:solidFill>
                <a:effectLst/>
                <a:latin typeface="inter-regular"/>
              </a:rPr>
              <a:t>22</a:t>
            </a:r>
            <a:r>
              <a:rPr lang="en-US" b="0" i="0" dirty="0">
                <a:solidFill>
                  <a:srgbClr val="333333"/>
                </a:solidFill>
                <a:effectLst/>
                <a:latin typeface="inter-regular"/>
              </a:rPr>
              <a:t>.</a:t>
            </a:r>
          </a:p>
          <a:p>
            <a:br>
              <a:rPr lang="en-US" b="0" i="0" dirty="0">
                <a:solidFill>
                  <a:srgbClr val="333333"/>
                </a:solidFill>
                <a:effectLst/>
                <a:latin typeface="inter-regular"/>
              </a:rPr>
            </a:br>
            <a:endParaRPr lang="en-US" dirty="0"/>
          </a:p>
        </p:txBody>
      </p:sp>
    </p:spTree>
    <p:extLst>
      <p:ext uri="{BB962C8B-B14F-4D97-AF65-F5344CB8AC3E}">
        <p14:creationId xmlns:p14="http://schemas.microsoft.com/office/powerpoint/2010/main" val="123119174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ED33E3E-E3AB-8F5B-3885-8D5CD7415BC3}"/>
              </a:ext>
            </a:extLst>
          </p:cNvPr>
          <p:cNvPicPr>
            <a:picLocks noChangeAspect="1"/>
          </p:cNvPicPr>
          <p:nvPr/>
        </p:nvPicPr>
        <p:blipFill>
          <a:blip r:embed="rId2"/>
          <a:stretch>
            <a:fillRect/>
          </a:stretch>
        </p:blipFill>
        <p:spPr>
          <a:xfrm>
            <a:off x="2612736" y="289214"/>
            <a:ext cx="5276561" cy="2273877"/>
          </a:xfrm>
          <a:prstGeom prst="rect">
            <a:avLst/>
          </a:prstGeom>
        </p:spPr>
      </p:pic>
      <p:sp>
        <p:nvSpPr>
          <p:cNvPr id="4" name="TextBox 3">
            <a:extLst>
              <a:ext uri="{FF2B5EF4-FFF2-40B4-BE49-F238E27FC236}">
                <a16:creationId xmlns:a16="http://schemas.microsoft.com/office/drawing/2014/main" id="{FAA970DD-8D34-848D-618C-FF2BC0A53668}"/>
              </a:ext>
            </a:extLst>
          </p:cNvPr>
          <p:cNvSpPr txBox="1"/>
          <p:nvPr/>
        </p:nvSpPr>
        <p:spPr>
          <a:xfrm>
            <a:off x="277091" y="2773371"/>
            <a:ext cx="11471564" cy="923330"/>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Unit resolution on W</a:t>
            </a:r>
            <a:r>
              <a:rPr lang="en-US" b="1" i="0" baseline="-25000" dirty="0">
                <a:solidFill>
                  <a:schemeClr val="accent1"/>
                </a:solidFill>
                <a:effectLst/>
                <a:latin typeface="inter-bold"/>
              </a:rPr>
              <a:t>13</a:t>
            </a:r>
            <a:r>
              <a:rPr lang="en-US" b="1" i="0" dirty="0">
                <a:solidFill>
                  <a:schemeClr val="accent1"/>
                </a:solidFill>
                <a:effectLst/>
                <a:latin typeface="inter-bold"/>
              </a:rPr>
              <a:t> ∨ W</a:t>
            </a:r>
            <a:r>
              <a:rPr lang="en-US" b="1" i="0" baseline="-25000" dirty="0">
                <a:solidFill>
                  <a:schemeClr val="accent1"/>
                </a:solidFill>
                <a:effectLst/>
                <a:latin typeface="inter-bold"/>
              </a:rPr>
              <a:t>12</a:t>
            </a:r>
            <a:r>
              <a:rPr lang="en-US" b="1" i="0" dirty="0">
                <a:solidFill>
                  <a:schemeClr val="accent1"/>
                </a:solidFill>
                <a:effectLst/>
                <a:latin typeface="inter-bold"/>
              </a:rPr>
              <a:t> ∨ W</a:t>
            </a:r>
            <a:r>
              <a:rPr lang="en-US" b="1" i="0" baseline="-25000" dirty="0">
                <a:solidFill>
                  <a:schemeClr val="accent1"/>
                </a:solidFill>
                <a:effectLst/>
                <a:latin typeface="inter-bold"/>
              </a:rPr>
              <a:t>22</a:t>
            </a:r>
            <a:r>
              <a:rPr lang="en-US" b="1" i="0" dirty="0">
                <a:solidFill>
                  <a:schemeClr val="accent1"/>
                </a:solidFill>
                <a:effectLst/>
                <a:latin typeface="inter-bold"/>
              </a:rPr>
              <a:t> and ¬ W</a:t>
            </a:r>
            <a:r>
              <a:rPr lang="en-US" b="1" i="0" baseline="-25000" dirty="0">
                <a:solidFill>
                  <a:schemeClr val="accent1"/>
                </a:solidFill>
                <a:effectLst/>
                <a:latin typeface="inter-bold"/>
              </a:rPr>
              <a:t>22</a:t>
            </a:r>
            <a:r>
              <a:rPr lang="en-US" b="1" i="0" dirty="0">
                <a:solidFill>
                  <a:schemeClr val="accent1"/>
                </a:solidFill>
                <a:effectLst/>
                <a:latin typeface="inter-bold"/>
              </a:rPr>
              <a:t> :</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After applying Unit resolution on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0" i="0" dirty="0">
                <a:solidFill>
                  <a:srgbClr val="333333"/>
                </a:solidFill>
                <a:effectLst/>
                <a:latin typeface="inter-regular"/>
              </a:rPr>
              <a:t>, and </a:t>
            </a:r>
            <a:r>
              <a:rPr lang="en-US" b="1" i="0" dirty="0">
                <a:solidFill>
                  <a:srgbClr val="333333"/>
                </a:solidFill>
                <a:effectLst/>
                <a:latin typeface="inter-bold"/>
              </a:rPr>
              <a:t>¬W</a:t>
            </a:r>
            <a:r>
              <a:rPr lang="en-US" b="1" i="0" baseline="-25000" dirty="0">
                <a:solidFill>
                  <a:srgbClr val="333333"/>
                </a:solidFill>
                <a:effectLst/>
                <a:latin typeface="inter-bold"/>
              </a:rPr>
              <a:t>22</a:t>
            </a:r>
            <a:r>
              <a:rPr lang="en-US" b="0" i="0" dirty="0">
                <a:solidFill>
                  <a:srgbClr val="333333"/>
                </a:solidFill>
                <a:effectLst/>
                <a:latin typeface="inter-regular"/>
              </a:rPr>
              <a:t>, we will get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0" i="0" dirty="0">
                <a:solidFill>
                  <a:srgbClr val="333333"/>
                </a:solidFill>
                <a:effectLst/>
                <a:latin typeface="inter-regular"/>
              </a:rPr>
              <a:t> as output.</a:t>
            </a:r>
          </a:p>
        </p:txBody>
      </p:sp>
      <p:pic>
        <p:nvPicPr>
          <p:cNvPr id="5" name="Picture 4">
            <a:extLst>
              <a:ext uri="{FF2B5EF4-FFF2-40B4-BE49-F238E27FC236}">
                <a16:creationId xmlns:a16="http://schemas.microsoft.com/office/drawing/2014/main" id="{2FFBD024-1709-5C68-8403-2CA8FAB7F40A}"/>
              </a:ext>
            </a:extLst>
          </p:cNvPr>
          <p:cNvPicPr>
            <a:picLocks noChangeAspect="1"/>
          </p:cNvPicPr>
          <p:nvPr/>
        </p:nvPicPr>
        <p:blipFill>
          <a:blip r:embed="rId3"/>
          <a:stretch>
            <a:fillRect/>
          </a:stretch>
        </p:blipFill>
        <p:spPr>
          <a:xfrm>
            <a:off x="3293919" y="4099918"/>
            <a:ext cx="4704050" cy="1881620"/>
          </a:xfrm>
          <a:prstGeom prst="rect">
            <a:avLst/>
          </a:prstGeom>
        </p:spPr>
      </p:pic>
    </p:spTree>
    <p:extLst>
      <p:ext uri="{BB962C8B-B14F-4D97-AF65-F5344CB8AC3E}">
        <p14:creationId xmlns:p14="http://schemas.microsoft.com/office/powerpoint/2010/main" val="124497263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C0C302-A753-1F76-BDC1-1E834AA1AF30}"/>
              </a:ext>
            </a:extLst>
          </p:cNvPr>
          <p:cNvSpPr txBox="1"/>
          <p:nvPr/>
        </p:nvSpPr>
        <p:spPr>
          <a:xfrm>
            <a:off x="235527" y="390436"/>
            <a:ext cx="11679382" cy="1200329"/>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Unit Resolution on W</a:t>
            </a:r>
            <a:r>
              <a:rPr lang="en-US" b="1" i="0" baseline="-25000" dirty="0">
                <a:solidFill>
                  <a:schemeClr val="accent1"/>
                </a:solidFill>
                <a:effectLst/>
                <a:latin typeface="inter-bold"/>
              </a:rPr>
              <a:t>13</a:t>
            </a:r>
            <a:r>
              <a:rPr lang="en-US" b="1" i="0" dirty="0">
                <a:solidFill>
                  <a:schemeClr val="accent1"/>
                </a:solidFill>
                <a:effectLst/>
                <a:latin typeface="inter-bold"/>
              </a:rPr>
              <a:t> ∨ W</a:t>
            </a:r>
            <a:r>
              <a:rPr lang="en-US" b="1" i="0" baseline="-25000" dirty="0">
                <a:solidFill>
                  <a:schemeClr val="accent1"/>
                </a:solidFill>
                <a:effectLst/>
                <a:latin typeface="inter-bold"/>
              </a:rPr>
              <a:t>12</a:t>
            </a:r>
            <a:r>
              <a:rPr lang="en-US" b="1" i="0" dirty="0">
                <a:solidFill>
                  <a:schemeClr val="accent1"/>
                </a:solidFill>
                <a:effectLst/>
                <a:latin typeface="inter-bold"/>
              </a:rPr>
              <a:t> and ¬ W</a:t>
            </a:r>
            <a:r>
              <a:rPr lang="en-US" b="1" i="0" baseline="-25000" dirty="0">
                <a:solidFill>
                  <a:schemeClr val="accent1"/>
                </a:solidFill>
                <a:effectLst/>
                <a:latin typeface="inter-bold"/>
              </a:rPr>
              <a:t>12</a:t>
            </a:r>
            <a:r>
              <a:rPr lang="en-US" b="1" i="0" dirty="0">
                <a:solidFill>
                  <a:schemeClr val="accent1"/>
                </a:solidFill>
                <a:effectLst/>
                <a:latin typeface="inter-bold"/>
              </a:rPr>
              <a:t> :</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After Applying Unit resolution on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and ¬ W</a:t>
            </a:r>
            <a:r>
              <a:rPr lang="en-US" b="1" i="0" baseline="-25000" dirty="0">
                <a:solidFill>
                  <a:srgbClr val="333333"/>
                </a:solidFill>
                <a:effectLst/>
                <a:latin typeface="inter-bold"/>
              </a:rPr>
              <a:t>12</a:t>
            </a:r>
            <a:r>
              <a:rPr lang="en-US" b="0" i="0" dirty="0">
                <a:solidFill>
                  <a:srgbClr val="333333"/>
                </a:solidFill>
                <a:effectLst/>
                <a:latin typeface="inter-regular"/>
              </a:rPr>
              <a:t>, we will get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0" i="0" dirty="0">
                <a:solidFill>
                  <a:srgbClr val="333333"/>
                </a:solidFill>
                <a:effectLst/>
                <a:latin typeface="inter-regular"/>
              </a:rPr>
              <a:t> as an output, hence it is proved that the Wumpus is in the room [1, 3].</a:t>
            </a:r>
          </a:p>
        </p:txBody>
      </p:sp>
      <p:pic>
        <p:nvPicPr>
          <p:cNvPr id="4" name="Picture 3">
            <a:extLst>
              <a:ext uri="{FF2B5EF4-FFF2-40B4-BE49-F238E27FC236}">
                <a16:creationId xmlns:a16="http://schemas.microsoft.com/office/drawing/2014/main" id="{0F8CC66B-D149-A5BA-1BEC-6969CCA36801}"/>
              </a:ext>
            </a:extLst>
          </p:cNvPr>
          <p:cNvPicPr>
            <a:picLocks noChangeAspect="1"/>
          </p:cNvPicPr>
          <p:nvPr/>
        </p:nvPicPr>
        <p:blipFill>
          <a:blip r:embed="rId2"/>
          <a:stretch>
            <a:fillRect/>
          </a:stretch>
        </p:blipFill>
        <p:spPr>
          <a:xfrm>
            <a:off x="2670704" y="2426710"/>
            <a:ext cx="5937299" cy="2408527"/>
          </a:xfrm>
          <a:prstGeom prst="rect">
            <a:avLst/>
          </a:prstGeom>
        </p:spPr>
      </p:pic>
    </p:spTree>
    <p:extLst>
      <p:ext uri="{BB962C8B-B14F-4D97-AF65-F5344CB8AC3E}">
        <p14:creationId xmlns:p14="http://schemas.microsoft.com/office/powerpoint/2010/main" val="406513570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1DAAA5-A7D4-1716-9993-4A9BFCC51E86}"/>
              </a:ext>
            </a:extLst>
          </p:cNvPr>
          <p:cNvPicPr>
            <a:picLocks noChangeAspect="1"/>
          </p:cNvPicPr>
          <p:nvPr/>
        </p:nvPicPr>
        <p:blipFill>
          <a:blip r:embed="rId2"/>
          <a:stretch>
            <a:fillRect/>
          </a:stretch>
        </p:blipFill>
        <p:spPr>
          <a:xfrm>
            <a:off x="789708" y="659217"/>
            <a:ext cx="10293927" cy="5539566"/>
          </a:xfrm>
          <a:prstGeom prst="rect">
            <a:avLst/>
          </a:prstGeom>
        </p:spPr>
      </p:pic>
    </p:spTree>
    <p:extLst>
      <p:ext uri="{BB962C8B-B14F-4D97-AF65-F5344CB8AC3E}">
        <p14:creationId xmlns:p14="http://schemas.microsoft.com/office/powerpoint/2010/main" val="91055204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177949-C813-6219-4039-B3C2B4F7CA09}"/>
              </a:ext>
            </a:extLst>
          </p:cNvPr>
          <p:cNvPicPr>
            <a:picLocks noChangeAspect="1"/>
          </p:cNvPicPr>
          <p:nvPr/>
        </p:nvPicPr>
        <p:blipFill>
          <a:blip r:embed="rId2"/>
          <a:stretch>
            <a:fillRect/>
          </a:stretch>
        </p:blipFill>
        <p:spPr>
          <a:xfrm>
            <a:off x="633876" y="922564"/>
            <a:ext cx="10924248" cy="5012871"/>
          </a:xfrm>
          <a:prstGeom prst="rect">
            <a:avLst/>
          </a:prstGeom>
        </p:spPr>
      </p:pic>
    </p:spTree>
    <p:extLst>
      <p:ext uri="{BB962C8B-B14F-4D97-AF65-F5344CB8AC3E}">
        <p14:creationId xmlns:p14="http://schemas.microsoft.com/office/powerpoint/2010/main" val="78334256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D981F1-6BAD-C318-35B4-BB20E9DACB10}"/>
              </a:ext>
            </a:extLst>
          </p:cNvPr>
          <p:cNvPicPr>
            <a:picLocks noChangeAspect="1"/>
          </p:cNvPicPr>
          <p:nvPr/>
        </p:nvPicPr>
        <p:blipFill>
          <a:blip r:embed="rId2"/>
          <a:stretch>
            <a:fillRect/>
          </a:stretch>
        </p:blipFill>
        <p:spPr>
          <a:xfrm>
            <a:off x="1050616" y="1285875"/>
            <a:ext cx="10090768" cy="4286250"/>
          </a:xfrm>
          <a:prstGeom prst="rect">
            <a:avLst/>
          </a:prstGeom>
        </p:spPr>
      </p:pic>
    </p:spTree>
    <p:extLst>
      <p:ext uri="{BB962C8B-B14F-4D97-AF65-F5344CB8AC3E}">
        <p14:creationId xmlns:p14="http://schemas.microsoft.com/office/powerpoint/2010/main" val="2310917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F55479-C646-163B-48E7-1142748A9DB8}"/>
              </a:ext>
            </a:extLst>
          </p:cNvPr>
          <p:cNvPicPr>
            <a:picLocks noChangeAspect="1"/>
          </p:cNvPicPr>
          <p:nvPr/>
        </p:nvPicPr>
        <p:blipFill>
          <a:blip r:embed="rId2"/>
          <a:stretch>
            <a:fillRect/>
          </a:stretch>
        </p:blipFill>
        <p:spPr>
          <a:xfrm>
            <a:off x="429489" y="508557"/>
            <a:ext cx="10945091" cy="5840885"/>
          </a:xfrm>
          <a:prstGeom prst="rect">
            <a:avLst/>
          </a:prstGeom>
        </p:spPr>
      </p:pic>
    </p:spTree>
    <p:extLst>
      <p:ext uri="{BB962C8B-B14F-4D97-AF65-F5344CB8AC3E}">
        <p14:creationId xmlns:p14="http://schemas.microsoft.com/office/powerpoint/2010/main" val="97917622"/>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44F966D9-1D91-48A2-B7DB-CE5021B004DA}" vid="{E4689CB6-D770-4E2B-8CAB-A76E00E823CC}"/>
    </a:ext>
  </a:extLst>
</a:theme>
</file>

<file path=docProps/app.xml><?xml version="1.0" encoding="utf-8"?>
<Properties xmlns="http://schemas.openxmlformats.org/officeDocument/2006/extended-properties" xmlns:vt="http://schemas.openxmlformats.org/officeDocument/2006/docPropsVTypes">
  <Template>Theme1</Template>
  <TotalTime>3845</TotalTime>
  <Words>11909</Words>
  <Application>Microsoft Office PowerPoint</Application>
  <PresentationFormat>Widescreen</PresentationFormat>
  <Paragraphs>1066</Paragraphs>
  <Slides>144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144</vt:i4>
      </vt:variant>
    </vt:vector>
  </HeadingPairs>
  <TitlesOfParts>
    <vt:vector size="155" baseType="lpstr">
      <vt:lpstr>Apercu Pro</vt:lpstr>
      <vt:lpstr>Arial</vt:lpstr>
      <vt:lpstr>Calibri</vt:lpstr>
      <vt:lpstr>Calibri Light</vt:lpstr>
      <vt:lpstr>erdana</vt:lpstr>
      <vt:lpstr>inter-bold</vt:lpstr>
      <vt:lpstr>inter-regular</vt:lpstr>
      <vt:lpstr>Leaguemono</vt:lpstr>
      <vt:lpstr>Times New Roman</vt:lpstr>
      <vt:lpstr>Wingdings</vt:lpstr>
      <vt:lpstr>Theme1</vt:lpstr>
      <vt:lpstr>UNIT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2</dc:title>
  <dc:creator>Mitali Chugh</dc:creator>
  <cp:lastModifiedBy>Mitali Chugh</cp:lastModifiedBy>
  <cp:revision>40</cp:revision>
  <dcterms:created xsi:type="dcterms:W3CDTF">2023-08-15T14:03:46Z</dcterms:created>
  <dcterms:modified xsi:type="dcterms:W3CDTF">2023-09-27T05:23:18Z</dcterms:modified>
</cp:coreProperties>
</file>

<file path=docProps/thumbnail.jpeg>
</file>